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304" r:id="rId3"/>
    <p:sldId id="259" r:id="rId4"/>
    <p:sldId id="257" r:id="rId5"/>
    <p:sldId id="263" r:id="rId6"/>
    <p:sldId id="267" r:id="rId7"/>
    <p:sldId id="268" r:id="rId8"/>
    <p:sldId id="264" r:id="rId9"/>
    <p:sldId id="258" r:id="rId10"/>
    <p:sldId id="261" r:id="rId11"/>
    <p:sldId id="271" r:id="rId12"/>
    <p:sldId id="300" r:id="rId13"/>
    <p:sldId id="270" r:id="rId14"/>
    <p:sldId id="273" r:id="rId15"/>
    <p:sldId id="276" r:id="rId16"/>
    <p:sldId id="279" r:id="rId17"/>
    <p:sldId id="282" r:id="rId18"/>
    <p:sldId id="301" r:id="rId19"/>
    <p:sldId id="285" r:id="rId20"/>
    <p:sldId id="302" r:id="rId21"/>
    <p:sldId id="286" r:id="rId22"/>
    <p:sldId id="287" r:id="rId23"/>
    <p:sldId id="303" r:id="rId24"/>
    <p:sldId id="288" r:id="rId25"/>
    <p:sldId id="290" r:id="rId26"/>
    <p:sldId id="294" r:id="rId27"/>
    <p:sldId id="295" r:id="rId28"/>
    <p:sldId id="297" r:id="rId29"/>
    <p:sldId id="298" r:id="rId30"/>
    <p:sldId id="29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6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A357C-EDDE-433F-B79B-457552375102}" type="datetimeFigureOut">
              <a:rPr lang="en-US" smtClean="0"/>
              <a:t>05-Mar-19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5123A-0B3B-48EC-B9BD-EF695C7A0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53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5123A-0B3B-48EC-B9BD-EF695C7A01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05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second-order statistics of the activations and the backpropagated derivatives are uncorrelated.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5123A-0B3B-48EC-B9BD-EF695C7A01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3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5123A-0B3B-48EC-B9BD-EF695C7A01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03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9026-FFD5-493D-B03E-2B49157DC2BF}" type="datetimeFigureOut">
              <a:rPr lang="en-US" smtClean="0"/>
              <a:t>05-Mar-19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5F4A-CD4F-4013-AD46-D893A482BCD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64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9026-FFD5-493D-B03E-2B49157DC2BF}" type="datetimeFigureOut">
              <a:rPr lang="en-US" smtClean="0"/>
              <a:t>05-Mar-19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5F4A-CD4F-4013-AD46-D893A482B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0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9026-FFD5-493D-B03E-2B49157DC2BF}" type="datetimeFigureOut">
              <a:rPr lang="en-US" smtClean="0"/>
              <a:t>05-Mar-19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5F4A-CD4F-4013-AD46-D893A482B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9026-FFD5-493D-B03E-2B49157DC2BF}" type="datetimeFigureOut">
              <a:rPr lang="en-US" smtClean="0"/>
              <a:t>05-Mar-19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5F4A-CD4F-4013-AD46-D893A482B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5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9026-FFD5-493D-B03E-2B49157DC2BF}" type="datetimeFigureOut">
              <a:rPr lang="en-US" smtClean="0"/>
              <a:t>05-Mar-19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5F4A-CD4F-4013-AD46-D893A482BCD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51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9026-FFD5-493D-B03E-2B49157DC2BF}" type="datetimeFigureOut">
              <a:rPr lang="en-US" smtClean="0"/>
              <a:t>05-Mar-19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5F4A-CD4F-4013-AD46-D893A482B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68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9026-FFD5-493D-B03E-2B49157DC2BF}" type="datetimeFigureOut">
              <a:rPr lang="en-US" smtClean="0"/>
              <a:t>05-Mar-19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5F4A-CD4F-4013-AD46-D893A482B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59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9026-FFD5-493D-B03E-2B49157DC2BF}" type="datetimeFigureOut">
              <a:rPr lang="en-US" smtClean="0"/>
              <a:t>05-Mar-19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5F4A-CD4F-4013-AD46-D893A482B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7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9026-FFD5-493D-B03E-2B49157DC2BF}" type="datetimeFigureOut">
              <a:rPr lang="en-US" smtClean="0"/>
              <a:t>05-Mar-19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5F4A-CD4F-4013-AD46-D893A482B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1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60F9026-FFD5-493D-B03E-2B49157DC2BF}" type="datetimeFigureOut">
              <a:rPr lang="en-US" smtClean="0"/>
              <a:t>05-Mar-19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375F4A-CD4F-4013-AD46-D893A482B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8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9026-FFD5-493D-B03E-2B49157DC2BF}" type="datetimeFigureOut">
              <a:rPr lang="en-US" smtClean="0"/>
              <a:t>05-Mar-19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5F4A-CD4F-4013-AD46-D893A482B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9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60F9026-FFD5-493D-B03E-2B49157DC2BF}" type="datetimeFigureOut">
              <a:rPr lang="en-US" smtClean="0"/>
              <a:t>05-Mar-19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B375F4A-CD4F-4013-AD46-D893A482BCD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62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qdjsmSoSgI" TargetMode="Externa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x_bgoTF7b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A1-310E-4F9F-889F-E652565CA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0609" y="648951"/>
            <a:ext cx="6590782" cy="250262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Continuous Control 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1800" dirty="0">
                <a:solidFill>
                  <a:srgbClr val="38668B"/>
                </a:solidFill>
              </a:rPr>
              <a:t>M. Hamza </a:t>
            </a:r>
            <a:r>
              <a:rPr lang="en-US" sz="1800" dirty="0" err="1">
                <a:solidFill>
                  <a:srgbClr val="38668B"/>
                </a:solidFill>
              </a:rPr>
              <a:t>Javed</a:t>
            </a:r>
            <a:endParaRPr lang="en-US" sz="1800" dirty="0">
              <a:solidFill>
                <a:srgbClr val="38668B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F420CE-3EFC-486C-9A53-8537D3756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4463338"/>
            <a:ext cx="10058400" cy="1292950"/>
          </a:xfrm>
        </p:spPr>
        <p:txBody>
          <a:bodyPr>
            <a:normAutofit/>
          </a:bodyPr>
          <a:lstStyle/>
          <a:p>
            <a:r>
              <a:rPr lang="en-US" sz="1100" dirty="0"/>
              <a:t>Scalable trust-region method for deep reinforcement learning using Kronecker-factored approximation</a:t>
            </a:r>
          </a:p>
          <a:p>
            <a:r>
              <a:rPr lang="en-US" sz="800" dirty="0" err="1">
                <a:solidFill>
                  <a:schemeClr val="tx1"/>
                </a:solidFill>
              </a:rPr>
              <a:t>Yuhuai</a:t>
            </a:r>
            <a:r>
              <a:rPr lang="en-US" sz="800" dirty="0">
                <a:solidFill>
                  <a:schemeClr val="tx1"/>
                </a:solidFill>
              </a:rPr>
              <a:t> Wu, Elman </a:t>
            </a:r>
            <a:r>
              <a:rPr lang="en-US" sz="800" dirty="0" err="1">
                <a:solidFill>
                  <a:schemeClr val="tx1"/>
                </a:solidFill>
              </a:rPr>
              <a:t>Mansimov</a:t>
            </a:r>
            <a:r>
              <a:rPr lang="en-US" sz="800" dirty="0">
                <a:solidFill>
                  <a:schemeClr val="tx1"/>
                </a:solidFill>
              </a:rPr>
              <a:t>, Shun Liao, Roger Grosse, Jimmy Ba.</a:t>
            </a:r>
          </a:p>
          <a:p>
            <a:r>
              <a:rPr lang="en-US" sz="1100" dirty="0"/>
              <a:t>Proximal Policy Optimization Algorithms:</a:t>
            </a:r>
          </a:p>
          <a:p>
            <a:r>
              <a:rPr lang="en-US" sz="800" dirty="0">
                <a:solidFill>
                  <a:schemeClr val="tx1"/>
                </a:solidFill>
                <a:latin typeface="+mn-lt"/>
              </a:rPr>
              <a:t>John Schulman, Filip Wolski, Prafulla </a:t>
            </a:r>
            <a:r>
              <a:rPr lang="en-US" sz="800" dirty="0" err="1">
                <a:solidFill>
                  <a:schemeClr val="tx1"/>
                </a:solidFill>
                <a:latin typeface="+mn-lt"/>
              </a:rPr>
              <a:t>Dhariwal</a:t>
            </a:r>
            <a:r>
              <a:rPr lang="en-US" sz="800" dirty="0">
                <a:solidFill>
                  <a:schemeClr val="tx1"/>
                </a:solidFill>
                <a:latin typeface="+mn-lt"/>
              </a:rPr>
              <a:t>, Alec Radford, Oleg </a:t>
            </a:r>
            <a:r>
              <a:rPr lang="en-US" sz="800" dirty="0" err="1">
                <a:solidFill>
                  <a:schemeClr val="tx1"/>
                </a:solidFill>
                <a:latin typeface="+mn-lt"/>
              </a:rPr>
              <a:t>Klimov</a:t>
            </a:r>
            <a:r>
              <a:rPr lang="en-US" sz="800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409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5D925-3ED5-4DD6-BC83-8B4A00F8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ACKTR: </a:t>
            </a:r>
            <a:r>
              <a:rPr lang="en-US" sz="1600" dirty="0"/>
              <a:t>(</a:t>
            </a:r>
            <a:r>
              <a:rPr lang="en-US" sz="1600" b="1" dirty="0"/>
              <a:t>Actor Critic</a:t>
            </a:r>
            <a:r>
              <a:rPr lang="en-US" sz="1600" dirty="0"/>
              <a:t> using Kronecker-Factored Trust Region)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E2910E-E372-405C-BCC4-0349C5983930}"/>
              </a:ext>
            </a:extLst>
          </p:cNvPr>
          <p:cNvSpPr txBox="1"/>
          <p:nvPr/>
        </p:nvSpPr>
        <p:spPr>
          <a:xfrm flipH="1">
            <a:off x="1095032" y="1991798"/>
            <a:ext cx="9840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ACKTR uses Kronecker factor approximation to Fisher matrix.</a:t>
            </a:r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    10-25% computational power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94C8A8-F4AA-4504-83DC-6F051989E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037" y="3429000"/>
            <a:ext cx="5495925" cy="1167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FC2666-85E4-4AFF-986F-4ADAEF5378CD}"/>
              </a:ext>
            </a:extLst>
          </p:cNvPr>
          <p:cNvSpPr txBox="1"/>
          <p:nvPr/>
        </p:nvSpPr>
        <p:spPr>
          <a:xfrm>
            <a:off x="5048268" y="4851206"/>
            <a:ext cx="346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Advantage Function (k-step return)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5263EB-05E8-4B68-A756-E9B9603FC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955" y="5220538"/>
            <a:ext cx="6468655" cy="1015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DEC853-2BCB-444C-98B9-B795B855C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037" y="3732299"/>
            <a:ext cx="461964" cy="5105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18F851-6B01-4545-8B50-A3AFC9F993BA}"/>
              </a:ext>
            </a:extLst>
          </p:cNvPr>
          <p:cNvSpPr/>
          <p:nvPr/>
        </p:nvSpPr>
        <p:spPr>
          <a:xfrm>
            <a:off x="6015037" y="3692654"/>
            <a:ext cx="461964" cy="5105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00CB0DE-A305-4F51-84A7-B12DF782A770}"/>
              </a:ext>
            </a:extLst>
          </p:cNvPr>
          <p:cNvCxnSpPr>
            <a:cxnSpLocks/>
          </p:cNvCxnSpPr>
          <p:nvPr/>
        </p:nvCxnSpPr>
        <p:spPr>
          <a:xfrm flipV="1">
            <a:off x="1280160" y="2443480"/>
            <a:ext cx="0" cy="41656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296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9717A-6931-4AEA-9B01-4E44C1D4F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Fisher Matrix: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36D79E-51A3-477E-A2BE-2875E62AF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342" y="2313659"/>
            <a:ext cx="2870478" cy="20921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4BD3E48-7721-4F1D-A6FC-215126E49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55" y="4881698"/>
            <a:ext cx="5191125" cy="647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69B965-3D0A-470C-AF00-4A43D0DDD2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67" t="5427"/>
          <a:stretch/>
        </p:blipFill>
        <p:spPr>
          <a:xfrm>
            <a:off x="3959889" y="2140222"/>
            <a:ext cx="378958" cy="369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6B69F7-9E3D-40D6-A521-3922A856C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6578" y="2023827"/>
            <a:ext cx="2124075" cy="60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6F0A97-B30C-4B8C-8FFE-8452176386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6789" y="2056484"/>
            <a:ext cx="1943100" cy="5143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57906C-2A47-4B96-BA97-F9E6C8423D0C}"/>
              </a:ext>
            </a:extLst>
          </p:cNvPr>
          <p:cNvSpPr/>
          <p:nvPr/>
        </p:nvSpPr>
        <p:spPr>
          <a:xfrm>
            <a:off x="933061" y="4907902"/>
            <a:ext cx="5234474" cy="6904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1C8850-72FF-4ACD-925B-B810E6AFBB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202" y="2313659"/>
            <a:ext cx="1134478" cy="20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96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9717A-6931-4AEA-9B01-4E44C1D4F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Kronecker product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297E9E-7D8B-4E92-B55D-2C519701F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855" y="2263676"/>
            <a:ext cx="4695825" cy="13239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83E6E90-8046-4DD0-90E6-EEDE0905EBB3}"/>
              </a:ext>
            </a:extLst>
          </p:cNvPr>
          <p:cNvSpPr/>
          <p:nvPr/>
        </p:nvSpPr>
        <p:spPr>
          <a:xfrm>
            <a:off x="1097280" y="226367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Increases the size of the matrix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i="1" baseline="30000" dirty="0"/>
              <a:t>(m x n) </a:t>
            </a:r>
            <a:r>
              <a:rPr lang="en-US" dirty="0"/>
              <a:t>, B </a:t>
            </a:r>
            <a:r>
              <a:rPr lang="en-US" i="1" baseline="30000" dirty="0"/>
              <a:t>(p x q)</a:t>
            </a:r>
            <a:r>
              <a:rPr lang="en-US" i="1" dirty="0"/>
              <a:t> </a:t>
            </a:r>
            <a:r>
              <a:rPr lang="en-US" dirty="0"/>
              <a:t>then A</a:t>
            </a:r>
            <a:r>
              <a:rPr lang="en-US" dirty="0">
                <a:sym typeface="Symbol" panose="05050102010706020507" pitchFamily="18" charset="2"/>
              </a:rPr>
              <a:t>B  </a:t>
            </a:r>
            <a:r>
              <a:rPr lang="en-US" i="1" baseline="30000" dirty="0">
                <a:sym typeface="Symbol" panose="05050102010706020507" pitchFamily="18" charset="2"/>
              </a:rPr>
              <a:t>(</a:t>
            </a:r>
            <a:r>
              <a:rPr lang="en-US" i="1" baseline="30000" dirty="0" err="1">
                <a:sym typeface="Symbol" panose="05050102010706020507" pitchFamily="18" charset="2"/>
              </a:rPr>
              <a:t>mp</a:t>
            </a:r>
            <a:r>
              <a:rPr lang="en-US" i="1" baseline="30000" dirty="0">
                <a:sym typeface="Symbol" panose="05050102010706020507" pitchFamily="18" charset="2"/>
              </a:rPr>
              <a:t> x nq)</a:t>
            </a:r>
            <a:endParaRPr lang="en-US" i="1" baseline="30000" dirty="0"/>
          </a:p>
        </p:txBody>
      </p:sp>
    </p:spTree>
    <p:extLst>
      <p:ext uri="{BB962C8B-B14F-4D97-AF65-F5344CB8AC3E}">
        <p14:creationId xmlns:p14="http://schemas.microsoft.com/office/powerpoint/2010/main" val="1336222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9717A-6931-4AEA-9B01-4E44C1D4F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K-FAC: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F1694-5CFA-4008-8D35-203794EA9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L = log p(</a:t>
            </a:r>
            <a:r>
              <a:rPr lang="en-US" sz="1400" dirty="0" err="1"/>
              <a:t>y|x</a:t>
            </a:r>
            <a:r>
              <a:rPr lang="en-US" sz="1400" dirty="0"/>
              <a:t>) log likelihood.</a:t>
            </a:r>
          </a:p>
          <a:p>
            <a:r>
              <a:rPr lang="en-US" sz="1400" dirty="0"/>
              <a:t>W ∈ </a:t>
            </a:r>
            <a:r>
              <a:rPr lang="en-US" sz="1400" dirty="0" err="1"/>
              <a:t>R</a:t>
            </a:r>
            <a:r>
              <a:rPr lang="en-US" sz="1400" baseline="30000" dirty="0" err="1"/>
              <a:t>Cout×Cin</a:t>
            </a:r>
            <a:r>
              <a:rPr lang="en-US" sz="1400" baseline="30000" dirty="0"/>
              <a:t> </a:t>
            </a:r>
            <a:r>
              <a:rPr lang="en-US" sz="1400" dirty="0"/>
              <a:t>, Weights of layer ℓ</a:t>
            </a:r>
            <a:r>
              <a:rPr lang="en-US" sz="1400" baseline="30000" dirty="0" err="1"/>
              <a:t>th</a:t>
            </a:r>
            <a:r>
              <a:rPr lang="en-US" sz="1400" dirty="0" err="1"/>
              <a:t>.</a:t>
            </a:r>
            <a:r>
              <a:rPr lang="en-US" sz="1400" dirty="0"/>
              <a:t>  </a:t>
            </a:r>
          </a:p>
          <a:p>
            <a:r>
              <a:rPr lang="en-US" sz="1400" dirty="0"/>
              <a:t>A = input activation.</a:t>
            </a:r>
          </a:p>
          <a:p>
            <a:r>
              <a:rPr lang="en-US" sz="1400" dirty="0"/>
              <a:t>S = pre-activation of next layer.</a:t>
            </a:r>
          </a:p>
          <a:p>
            <a:endParaRPr lang="en-US" sz="1400" dirty="0"/>
          </a:p>
          <a:p>
            <a:pPr algn="ctr"/>
            <a:endParaRPr lang="en-US" dirty="0"/>
          </a:p>
          <a:p>
            <a:pPr algn="ctr"/>
            <a:r>
              <a:rPr lang="en-US" dirty="0"/>
              <a:t>s = </a:t>
            </a:r>
            <a:r>
              <a:rPr lang="en-US" dirty="0" err="1"/>
              <a:t>Wa</a:t>
            </a:r>
            <a:r>
              <a:rPr lang="en-US" dirty="0"/>
              <a:t> &gt;&gt;&gt;&gt;&gt; ∇</a:t>
            </a:r>
            <a:r>
              <a:rPr lang="en-US" baseline="-25000" dirty="0"/>
              <a:t>W</a:t>
            </a:r>
            <a:r>
              <a:rPr lang="en-US" dirty="0"/>
              <a:t>L = (∇</a:t>
            </a:r>
            <a:r>
              <a:rPr lang="en-US" baseline="-25000" dirty="0" err="1"/>
              <a:t>s</a:t>
            </a:r>
            <a:r>
              <a:rPr lang="en-US" dirty="0" err="1"/>
              <a:t>L</a:t>
            </a:r>
            <a:r>
              <a:rPr lang="en-US" dirty="0"/>
              <a:t>)a</a:t>
            </a:r>
            <a:r>
              <a:rPr lang="en-US" baseline="30000" dirty="0"/>
              <a:t>⊺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DA648-5BF6-4ECF-8165-2019BC995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001" y="4739382"/>
            <a:ext cx="7914958" cy="11297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9C3BA9-F520-404D-B6F1-59C282575249}"/>
              </a:ext>
            </a:extLst>
          </p:cNvPr>
          <p:cNvSpPr txBox="1"/>
          <p:nvPr/>
        </p:nvSpPr>
        <p:spPr>
          <a:xfrm>
            <a:off x="1565918" y="3684508"/>
            <a:ext cx="217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Update layer by layer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FC470F9-2B27-4037-95D3-85905A4FC18A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8210939" y="4546110"/>
            <a:ext cx="1176754" cy="305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217BE59-C8EA-4369-AECA-2229674ED8A1}"/>
              </a:ext>
            </a:extLst>
          </p:cNvPr>
          <p:cNvSpPr txBox="1"/>
          <p:nvPr/>
        </p:nvSpPr>
        <p:spPr>
          <a:xfrm>
            <a:off x="8428552" y="4176778"/>
            <a:ext cx="1918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Kronecker product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3241DD-1BFD-4ACB-93F3-A2970C5D94FB}"/>
              </a:ext>
            </a:extLst>
          </p:cNvPr>
          <p:cNvSpPr/>
          <p:nvPr/>
        </p:nvSpPr>
        <p:spPr>
          <a:xfrm>
            <a:off x="2966720" y="4739382"/>
            <a:ext cx="3738880" cy="6352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Image result for neural network">
            <a:extLst>
              <a:ext uri="{FF2B5EF4-FFF2-40B4-BE49-F238E27FC236}">
                <a16:creationId xmlns:a16="http://schemas.microsoft.com/office/drawing/2014/main" id="{951A366F-909D-4B09-8E33-C3683D1E6F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5"/>
          <a:stretch/>
        </p:blipFill>
        <p:spPr bwMode="auto">
          <a:xfrm>
            <a:off x="6705600" y="895718"/>
            <a:ext cx="3397082" cy="242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063D95-83A4-470C-B017-C43E1DACC102}"/>
              </a:ext>
            </a:extLst>
          </p:cNvPr>
          <p:cNvSpPr/>
          <p:nvPr/>
        </p:nvSpPr>
        <p:spPr>
          <a:xfrm>
            <a:off x="7660433" y="737118"/>
            <a:ext cx="1017138" cy="2691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882EBF-1642-4026-99C4-0B2BCB351D29}"/>
              </a:ext>
            </a:extLst>
          </p:cNvPr>
          <p:cNvSpPr/>
          <p:nvPr/>
        </p:nvSpPr>
        <p:spPr>
          <a:xfrm>
            <a:off x="2047011" y="4065443"/>
            <a:ext cx="8701853" cy="1944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6D912C7-9166-4FA4-8CED-06D599D844B1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7660433" y="3429000"/>
            <a:ext cx="508569" cy="4977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60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9717A-6931-4AEA-9B01-4E44C1D4F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K-FAC: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FB6BA6-4474-4EAB-9EDE-288829FB62A5}"/>
              </a:ext>
            </a:extLst>
          </p:cNvPr>
          <p:cNvSpPr txBox="1"/>
          <p:nvPr/>
        </p:nvSpPr>
        <p:spPr>
          <a:xfrm>
            <a:off x="1249680" y="2153920"/>
            <a:ext cx="1646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Basic identities.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40FA05-7043-4216-9DEB-82DA69F32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764" y="4430242"/>
            <a:ext cx="7220631" cy="6468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F47DEE-805E-4B0C-AD33-51AD49FA9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717" y="3860799"/>
            <a:ext cx="1759903" cy="5403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1B812D-0897-41A9-8490-DFB791539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1040" y="2708076"/>
            <a:ext cx="2915920" cy="3142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CFA8A7-AD7D-4D15-B669-933291BC9F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7082" y="2697189"/>
            <a:ext cx="2915920" cy="3474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B9383F9-EAAF-4F37-BCB4-40A48818BB3A}"/>
              </a:ext>
            </a:extLst>
          </p:cNvPr>
          <p:cNvSpPr txBox="1"/>
          <p:nvPr/>
        </p:nvSpPr>
        <p:spPr>
          <a:xfrm>
            <a:off x="3891303" y="3970891"/>
            <a:ext cx="995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have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46A306-70F4-46B8-8C1F-B261C4334E28}"/>
              </a:ext>
            </a:extLst>
          </p:cNvPr>
          <p:cNvSpPr txBox="1"/>
          <p:nvPr/>
        </p:nvSpPr>
        <p:spPr>
          <a:xfrm>
            <a:off x="7133246" y="1847942"/>
            <a:ext cx="3378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Does not blow up dimensionality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F0E238-57D4-45EF-904B-BC846F5D3B5F}"/>
              </a:ext>
            </a:extLst>
          </p:cNvPr>
          <p:cNvSpPr txBox="1"/>
          <p:nvPr/>
        </p:nvSpPr>
        <p:spPr>
          <a:xfrm>
            <a:off x="1097280" y="5169967"/>
            <a:ext cx="238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Important assumption?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6665E7-4440-4BEB-A3C6-9D4CEE920907}"/>
              </a:ext>
            </a:extLst>
          </p:cNvPr>
          <p:cNvSpPr/>
          <p:nvPr/>
        </p:nvSpPr>
        <p:spPr>
          <a:xfrm>
            <a:off x="1601764" y="4462145"/>
            <a:ext cx="7220632" cy="6835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40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9717A-6931-4AEA-9B01-4E44C1D4F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ACKTR: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4F382-43BC-45F1-B2EC-D5B806E50082}"/>
              </a:ext>
            </a:extLst>
          </p:cNvPr>
          <p:cNvSpPr txBox="1"/>
          <p:nvPr/>
        </p:nvSpPr>
        <p:spPr>
          <a:xfrm>
            <a:off x="1229360" y="2133600"/>
            <a:ext cx="20000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Apply KFAC to critic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Issue?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065925-8C5C-482D-8EE0-6C49CA3F2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695"/>
          <a:stretch/>
        </p:blipFill>
        <p:spPr>
          <a:xfrm>
            <a:off x="3459797" y="3142506"/>
            <a:ext cx="5272405" cy="5729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5EE66C-DB4F-449D-B8D0-4EFC3AE13EB3}"/>
              </a:ext>
            </a:extLst>
          </p:cNvPr>
          <p:cNvSpPr txBox="1"/>
          <p:nvPr/>
        </p:nvSpPr>
        <p:spPr>
          <a:xfrm>
            <a:off x="8701157" y="2304661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= 1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897FA4-95FD-404E-8984-139B0AACD268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8565502" y="2673993"/>
            <a:ext cx="397105" cy="382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941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CEA64-F95F-4F6D-84B8-C80526DD0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ACKTR 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8245FF-AAC8-48ED-8312-2AE2F8B330EA}"/>
              </a:ext>
            </a:extLst>
          </p:cNvPr>
          <p:cNvSpPr txBox="1"/>
          <p:nvPr/>
        </p:nvSpPr>
        <p:spPr>
          <a:xfrm>
            <a:off x="1249680" y="2397760"/>
            <a:ext cx="406983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TRPO: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fisher vector products &gt; Scaling issues.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Sample efficiency.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Better /iteration efficiency.</a:t>
            </a:r>
          </a:p>
          <a:p>
            <a:endParaRPr lang="en-US" dirty="0"/>
          </a:p>
          <a:p>
            <a:r>
              <a:rPr lang="en-US" dirty="0"/>
              <a:t>ACKTR: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Fisher Approximation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Inversion of low dimension.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10-25% computational cost increase.</a:t>
            </a:r>
          </a:p>
        </p:txBody>
      </p:sp>
    </p:spTree>
    <p:extLst>
      <p:ext uri="{BB962C8B-B14F-4D97-AF65-F5344CB8AC3E}">
        <p14:creationId xmlns:p14="http://schemas.microsoft.com/office/powerpoint/2010/main" val="1492459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CEA64-F95F-4F6D-84B8-C80526DD0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ACKTR 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B50588-AB48-40C0-97E6-C52C17445240}"/>
              </a:ext>
            </a:extLst>
          </p:cNvPr>
          <p:cNvSpPr txBox="1"/>
          <p:nvPr/>
        </p:nvSpPr>
        <p:spPr>
          <a:xfrm>
            <a:off x="1097280" y="1849120"/>
            <a:ext cx="2090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Continuous control: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BC40F2-9C21-4552-8679-9C5E19AB6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850" y="2167132"/>
            <a:ext cx="9126196" cy="33746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AE3619-13A7-4EA6-9638-2264654E1884}"/>
              </a:ext>
            </a:extLst>
          </p:cNvPr>
          <p:cNvSpPr/>
          <p:nvPr/>
        </p:nvSpPr>
        <p:spPr>
          <a:xfrm>
            <a:off x="1097280" y="55874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Discrete control: </a:t>
            </a:r>
          </a:p>
          <a:p>
            <a:r>
              <a:rPr lang="en-US" dirty="0"/>
              <a:t>On par with Q-learning techniques (36/44 benchmarks).</a:t>
            </a:r>
          </a:p>
        </p:txBody>
      </p:sp>
    </p:spTree>
    <p:extLst>
      <p:ext uri="{BB962C8B-B14F-4D97-AF65-F5344CB8AC3E}">
        <p14:creationId xmlns:p14="http://schemas.microsoft.com/office/powerpoint/2010/main" val="1588424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CEA64-F95F-4F6D-84B8-C80526DD0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ACKTR 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EF7D73-CAD6-413C-A9A7-94C7568DD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" y="2076450"/>
            <a:ext cx="101250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88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5D925-3ED5-4DD6-BC83-8B4A00F8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Conclusion: 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5920D50-09A5-4185-A550-9470772F2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51205"/>
            <a:ext cx="10058400" cy="1691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TRPO and ACKTR are complex.</a:t>
            </a: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A simpler method perhaps?</a:t>
            </a:r>
          </a:p>
        </p:txBody>
      </p:sp>
      <p:pic>
        <p:nvPicPr>
          <p:cNvPr id="5126" name="Picture 6" descr="Image result for confused minion">
            <a:extLst>
              <a:ext uri="{FF2B5EF4-FFF2-40B4-BE49-F238E27FC236}">
                <a16:creationId xmlns:a16="http://schemas.microsoft.com/office/drawing/2014/main" id="{E5B7449A-BE3B-47DF-B3F7-39E136AB6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6" y="2173409"/>
            <a:ext cx="2287136" cy="273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03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97748-BBF5-4F91-9192-62A1345BA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Ascent:	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112DE8-2D36-4659-A9A4-8BD26CCCB3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1043" y="1817184"/>
            <a:ext cx="4674637" cy="16118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6F27D7-42DC-41B9-B68D-FCD35A7D2CC2}"/>
              </a:ext>
            </a:extLst>
          </p:cNvPr>
          <p:cNvSpPr txBox="1"/>
          <p:nvPr/>
        </p:nvSpPr>
        <p:spPr>
          <a:xfrm>
            <a:off x="1097280" y="2071395"/>
            <a:ext cx="416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order &gt;&gt; Bounce around high curvature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749FA7-3E4F-43F2-9230-D0B6E72A4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559" y="4057273"/>
            <a:ext cx="5178882" cy="16860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2033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5D925-3ED5-4DD6-BC83-8B4A00F8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PPO: </a:t>
            </a:r>
            <a:r>
              <a:rPr lang="en-US" sz="1600" dirty="0"/>
              <a:t>(Proximal Policy Algorithms)</a:t>
            </a:r>
            <a:endParaRPr lang="en-US" sz="4000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5920D50-09A5-4185-A550-9470772F2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51205"/>
            <a:ext cx="10058400" cy="1691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Use a first order method to replicate the goal of TRPO.</a:t>
            </a:r>
          </a:p>
        </p:txBody>
      </p:sp>
      <p:pic>
        <p:nvPicPr>
          <p:cNvPr id="6158" name="Picture 14" descr="Minion">
            <a:extLst>
              <a:ext uri="{FF2B5EF4-FFF2-40B4-BE49-F238E27FC236}">
                <a16:creationId xmlns:a16="http://schemas.microsoft.com/office/drawing/2014/main" id="{41B40453-AE2B-40DD-82F5-3B2676E29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355" y="2499121"/>
            <a:ext cx="4886325" cy="305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1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5D925-3ED5-4DD6-BC83-8B4A00F8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PPO: </a:t>
            </a:r>
            <a:r>
              <a:rPr lang="en-US" sz="1600" dirty="0"/>
              <a:t>(Proximal Policy Algorithms)</a:t>
            </a:r>
            <a:endParaRPr lang="en-US" sz="4000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5920D50-09A5-4185-A550-9470772F2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1986856"/>
            <a:ext cx="10058400" cy="1244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Policy Gradient methods:</a:t>
            </a:r>
          </a:p>
          <a:p>
            <a:pPr marL="0" indent="0">
              <a:buNone/>
            </a:pPr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dirty="0">
              <a:sym typeface="Symbol" panose="05050102010706020507" pitchFamily="18" charset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1732F0-AD06-499B-B150-B0307CF78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172" y="2335099"/>
            <a:ext cx="3384052" cy="6176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24">
            <a:extLst>
              <a:ext uri="{FF2B5EF4-FFF2-40B4-BE49-F238E27FC236}">
                <a16:creationId xmlns:a16="http://schemas.microsoft.com/office/drawing/2014/main" id="{4EDEEC77-E8CC-4020-9160-EC68E80A3C3D}"/>
              </a:ext>
            </a:extLst>
          </p:cNvPr>
          <p:cNvSpPr txBox="1">
            <a:spLocks/>
          </p:cNvSpPr>
          <p:nvPr/>
        </p:nvSpPr>
        <p:spPr>
          <a:xfrm>
            <a:off x="1142999" y="3480376"/>
            <a:ext cx="10058400" cy="12440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Trust Region Methods:</a:t>
            </a:r>
            <a:endParaRPr lang="en-US" dirty="0">
              <a:sym typeface="Symbol" panose="05050102010706020507" pitchFamily="18" charset="2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dirty="0">
              <a:sym typeface="Symbol" panose="05050102010706020507" pitchFamily="18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8DF96F-D45F-4088-B278-C0D09B771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411" y="3505200"/>
            <a:ext cx="5133975" cy="1219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1712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5D925-3ED5-4DD6-BC83-8B4A00F8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PPO: </a:t>
            </a:r>
            <a:r>
              <a:rPr lang="en-US" sz="1600" dirty="0"/>
              <a:t>(Proximal Policy Algorithms)</a:t>
            </a: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66B6B6-02A6-44FB-9E9F-6E77092E8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37" y="2506115"/>
            <a:ext cx="6791325" cy="9334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ontent Placeholder 24">
            <a:extLst>
              <a:ext uri="{FF2B5EF4-FFF2-40B4-BE49-F238E27FC236}">
                <a16:creationId xmlns:a16="http://schemas.microsoft.com/office/drawing/2014/main" id="{CEBECCC7-56D7-4004-9520-A0D1B324B6DA}"/>
              </a:ext>
            </a:extLst>
          </p:cNvPr>
          <p:cNvSpPr txBox="1">
            <a:spLocks/>
          </p:cNvSpPr>
          <p:nvPr/>
        </p:nvSpPr>
        <p:spPr>
          <a:xfrm>
            <a:off x="1142998" y="1884103"/>
            <a:ext cx="10058400" cy="12440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Trust region methods (Theoretically):</a:t>
            </a:r>
            <a:endParaRPr lang="en-US" dirty="0">
              <a:sym typeface="Symbol" panose="05050102010706020507" pitchFamily="18" charset="2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dirty="0">
              <a:sym typeface="Symbol" panose="05050102010706020507" pitchFamily="18" charset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B6B717-696F-4D28-95E6-C47CDA9FB25E}"/>
              </a:ext>
            </a:extLst>
          </p:cNvPr>
          <p:cNvSpPr txBox="1"/>
          <p:nvPr/>
        </p:nvSpPr>
        <p:spPr>
          <a:xfrm>
            <a:off x="1343832" y="4061577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 &gt;&gt; !!!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06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5D925-3ED5-4DD6-BC83-8B4A00F8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Adaptive KL coefficient: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553471-A89E-42E1-97C6-621611D2A9C2}"/>
              </a:ext>
            </a:extLst>
          </p:cNvPr>
          <p:cNvSpPr txBox="1"/>
          <p:nvPr/>
        </p:nvSpPr>
        <p:spPr>
          <a:xfrm>
            <a:off x="1188720" y="2082800"/>
            <a:ext cx="553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target kl divergence =  </a:t>
            </a:r>
            <a:r>
              <a:rPr lang="en-US" sz="2000" i="1" dirty="0" err="1">
                <a:solidFill>
                  <a:srgbClr val="00B050"/>
                </a:solidFill>
              </a:rPr>
              <a:t>d</a:t>
            </a:r>
            <a:r>
              <a:rPr lang="en-US" sz="2000" baseline="-25000" dirty="0" err="1">
                <a:solidFill>
                  <a:srgbClr val="00B050"/>
                </a:solidFill>
              </a:rPr>
              <a:t>targ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1A218A-2363-4461-88C1-05D968EBA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995612"/>
            <a:ext cx="6858000" cy="866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712B30-7210-401C-ABD7-0EE56E1641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037" y="4291964"/>
            <a:ext cx="32099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36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5D925-3ED5-4DD6-BC83-8B4A00F8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PPO: </a:t>
            </a:r>
            <a:r>
              <a:rPr lang="en-US" sz="1600" dirty="0"/>
              <a:t>(Proximal Policy Algorithms)</a:t>
            </a:r>
            <a:endParaRPr lang="en-US" sz="4000" dirty="0"/>
          </a:p>
        </p:txBody>
      </p:sp>
      <p:sp>
        <p:nvSpPr>
          <p:cNvPr id="9" name="Content Placeholder 24">
            <a:extLst>
              <a:ext uri="{FF2B5EF4-FFF2-40B4-BE49-F238E27FC236}">
                <a16:creationId xmlns:a16="http://schemas.microsoft.com/office/drawing/2014/main" id="{CEBECCC7-56D7-4004-9520-A0D1B324B6DA}"/>
              </a:ext>
            </a:extLst>
          </p:cNvPr>
          <p:cNvSpPr txBox="1">
            <a:spLocks/>
          </p:cNvSpPr>
          <p:nvPr/>
        </p:nvSpPr>
        <p:spPr>
          <a:xfrm>
            <a:off x="1142998" y="1884103"/>
            <a:ext cx="10058400" cy="12440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Surrogate objective:</a:t>
            </a:r>
            <a:endParaRPr lang="en-US" dirty="0">
              <a:sym typeface="Symbol" panose="05050102010706020507" pitchFamily="18" charset="2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dirty="0">
              <a:sym typeface="Symbol" panose="05050102010706020507" pitchFamily="18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CCAD8A-7176-4425-87D6-B6D6C5A41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810" y="2724150"/>
            <a:ext cx="5286375" cy="704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B050B5-4100-4530-8E80-2FF50A6C6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035" y="4683773"/>
            <a:ext cx="6410325" cy="695325"/>
          </a:xfrm>
          <a:prstGeom prst="rect">
            <a:avLst/>
          </a:prstGeom>
        </p:spPr>
      </p:pic>
      <p:sp>
        <p:nvSpPr>
          <p:cNvPr id="7" name="Content Placeholder 24">
            <a:extLst>
              <a:ext uri="{FF2B5EF4-FFF2-40B4-BE49-F238E27FC236}">
                <a16:creationId xmlns:a16="http://schemas.microsoft.com/office/drawing/2014/main" id="{85784E95-FDCA-4F83-B65E-2E8EC25A8798}"/>
              </a:ext>
            </a:extLst>
          </p:cNvPr>
          <p:cNvSpPr txBox="1">
            <a:spLocks/>
          </p:cNvSpPr>
          <p:nvPr/>
        </p:nvSpPr>
        <p:spPr>
          <a:xfrm>
            <a:off x="1142997" y="3968174"/>
            <a:ext cx="10058400" cy="12440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Main objective:</a:t>
            </a:r>
            <a:endParaRPr lang="en-US" dirty="0">
              <a:sym typeface="Symbol" panose="05050102010706020507" pitchFamily="18" charset="2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92807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5D925-3ED5-4DD6-BC83-8B4A00F8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PPO: </a:t>
            </a:r>
            <a:r>
              <a:rPr lang="en-US" sz="1600" dirty="0"/>
              <a:t>(Proximal Policy Algorithms)</a:t>
            </a:r>
            <a:endParaRPr lang="en-US" sz="4000" dirty="0"/>
          </a:p>
        </p:txBody>
      </p:sp>
      <p:sp>
        <p:nvSpPr>
          <p:cNvPr id="9" name="Content Placeholder 24">
            <a:extLst>
              <a:ext uri="{FF2B5EF4-FFF2-40B4-BE49-F238E27FC236}">
                <a16:creationId xmlns:a16="http://schemas.microsoft.com/office/drawing/2014/main" id="{CEBECCC7-56D7-4004-9520-A0D1B324B6DA}"/>
              </a:ext>
            </a:extLst>
          </p:cNvPr>
          <p:cNvSpPr txBox="1">
            <a:spLocks/>
          </p:cNvSpPr>
          <p:nvPr/>
        </p:nvSpPr>
        <p:spPr>
          <a:xfrm>
            <a:off x="1142998" y="1884103"/>
            <a:ext cx="10058400" cy="12440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Main objective:</a:t>
            </a:r>
            <a:endParaRPr lang="en-US" dirty="0">
              <a:sym typeface="Symbol" panose="05050102010706020507" pitchFamily="18" charset="2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dirty="0">
              <a:sym typeface="Symbol" panose="05050102010706020507" pitchFamily="18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9B6B1A-3951-4675-A0B6-77CF260B0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957" y="1884103"/>
            <a:ext cx="6410325" cy="695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E97513-E605-4A88-9C3A-02B24ED2E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976" y="2896719"/>
            <a:ext cx="3235961" cy="329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89681F-9F7F-475C-9A95-B5E7E2248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119" y="2579428"/>
            <a:ext cx="3619499" cy="35153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F3A6751-87EA-47FF-B0B1-B093441FE192}"/>
              </a:ext>
            </a:extLst>
          </p:cNvPr>
          <p:cNvSpPr/>
          <p:nvPr/>
        </p:nvSpPr>
        <p:spPr>
          <a:xfrm>
            <a:off x="2895600" y="3128127"/>
            <a:ext cx="670560" cy="3008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7B303A-4205-478B-8EE7-298EFF89FF38}"/>
              </a:ext>
            </a:extLst>
          </p:cNvPr>
          <p:cNvSpPr/>
          <p:nvPr/>
        </p:nvSpPr>
        <p:spPr>
          <a:xfrm>
            <a:off x="7863840" y="2579428"/>
            <a:ext cx="894080" cy="3172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69A4D4-0754-4751-814A-916277AD7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2122" y="1011981"/>
            <a:ext cx="2672598" cy="674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61426F-54E1-4806-9AB4-BE5D7475F204}"/>
              </a:ext>
            </a:extLst>
          </p:cNvPr>
          <p:cNvSpPr txBox="1"/>
          <p:nvPr/>
        </p:nvSpPr>
        <p:spPr>
          <a:xfrm>
            <a:off x="3566160" y="3967766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R&gt;1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4F4DAC-DEE3-4E99-8D2F-69F2BD2ECECC}"/>
              </a:ext>
            </a:extLst>
          </p:cNvPr>
          <p:cNvSpPr txBox="1"/>
          <p:nvPr/>
        </p:nvSpPr>
        <p:spPr>
          <a:xfrm>
            <a:off x="7408488" y="405745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R&lt;1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F5E5F3-7553-49A6-BCB3-557E9D9D27C2}"/>
              </a:ext>
            </a:extLst>
          </p:cNvPr>
          <p:cNvSpPr txBox="1"/>
          <p:nvPr/>
        </p:nvSpPr>
        <p:spPr>
          <a:xfrm>
            <a:off x="8757920" y="481320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R&gt;1</a:t>
            </a:r>
          </a:p>
        </p:txBody>
      </p:sp>
    </p:spTree>
    <p:extLst>
      <p:ext uri="{BB962C8B-B14F-4D97-AF65-F5344CB8AC3E}">
        <p14:creationId xmlns:p14="http://schemas.microsoft.com/office/powerpoint/2010/main" val="547397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5D925-3ED5-4DD6-BC83-8B4A00F8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Algorithm: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D3FD57-58CF-444D-A97A-561FEA7DC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1838325"/>
            <a:ext cx="9429750" cy="31813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2EE40B-4FC0-4BEA-9EDC-FD4ED8388434}"/>
              </a:ext>
            </a:extLst>
          </p:cNvPr>
          <p:cNvSpPr/>
          <p:nvPr/>
        </p:nvSpPr>
        <p:spPr>
          <a:xfrm>
            <a:off x="5766318" y="3872204"/>
            <a:ext cx="3303037" cy="391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95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5D925-3ED5-4DD6-BC83-8B4A00F8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Results: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03F9F8-7E91-4A54-BCEF-E82B18025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827" y="1737360"/>
            <a:ext cx="9618345" cy="411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43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5D925-3ED5-4DD6-BC83-8B4A00F8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Video: </a:t>
            </a:r>
            <a:r>
              <a:rPr lang="en-US" sz="2000" dirty="0"/>
              <a:t>Humanoid Running and Steering</a:t>
            </a:r>
            <a:endParaRPr lang="en-US" sz="4000" dirty="0"/>
          </a:p>
        </p:txBody>
      </p:sp>
      <p:pic>
        <p:nvPicPr>
          <p:cNvPr id="4" name="Online Media 3" title="Proximal Policy Optimization - Robust knocked over stand up">
            <a:hlinkClick r:id="" action="ppaction://media"/>
            <a:extLst>
              <a:ext uri="{FF2B5EF4-FFF2-40B4-BE49-F238E27FC236}">
                <a16:creationId xmlns:a16="http://schemas.microsoft.com/office/drawing/2014/main" id="{37062927-8595-4567-9AC6-3AD30F18517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84969" y="1870710"/>
            <a:ext cx="6622062" cy="37249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103F3F-D6B2-47CC-8394-442AE78B6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139"/>
            <a:ext cx="5128727" cy="166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84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5D925-3ED5-4DD6-BC83-8B4A00F8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Video: </a:t>
            </a:r>
            <a:r>
              <a:rPr lang="en-US" sz="2000" dirty="0"/>
              <a:t>Emergence of Locomotion </a:t>
            </a:r>
            <a:r>
              <a:rPr lang="en-US" sz="2000" dirty="0" err="1"/>
              <a:t>Behaviours</a:t>
            </a:r>
            <a:r>
              <a:rPr lang="en-US" sz="2000" dirty="0"/>
              <a:t> in </a:t>
            </a:r>
            <a:r>
              <a:rPr lang="en-US" sz="2000"/>
              <a:t>Rich Environments DPPO</a:t>
            </a:r>
            <a:endParaRPr lang="en-US" sz="4000" dirty="0"/>
          </a:p>
        </p:txBody>
      </p:sp>
      <p:pic>
        <p:nvPicPr>
          <p:cNvPr id="3" name="Online Media 2" title="Emergence of Locomotion Behaviours in Rich Environments">
            <a:hlinkClick r:id="" action="ppaction://media"/>
            <a:extLst>
              <a:ext uri="{FF2B5EF4-FFF2-40B4-BE49-F238E27FC236}">
                <a16:creationId xmlns:a16="http://schemas.microsoft.com/office/drawing/2014/main" id="{26DE6364-C7CA-4FF4-9693-103804348C4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18080" y="1940977"/>
            <a:ext cx="7355840" cy="41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80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5D925-3ED5-4DD6-BC83-8B4A00F8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Natural Gradient</a:t>
            </a:r>
            <a:r>
              <a:rPr lang="en-US" sz="4000" dirty="0"/>
              <a:t>: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5920D50-09A5-4185-A550-9470772F2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036" y="1845734"/>
            <a:ext cx="10058400" cy="4023360"/>
          </a:xfrm>
        </p:spPr>
        <p:txBody>
          <a:bodyPr/>
          <a:lstStyle/>
          <a:p>
            <a:pPr lvl="1"/>
            <a:endParaRPr lang="en-US" sz="2400" dirty="0">
              <a:sym typeface="Symbol" panose="05050102010706020507" pitchFamily="18" charset="2"/>
            </a:endParaRPr>
          </a:p>
          <a:p>
            <a:pPr lvl="1"/>
            <a:endParaRPr lang="en-US" sz="2400" dirty="0">
              <a:sym typeface="Symbol" panose="05050102010706020507" pitchFamily="18" charset="2"/>
            </a:endParaRPr>
          </a:p>
          <a:p>
            <a:pPr lvl="1"/>
            <a:endParaRPr lang="en-US" sz="2400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dirty="0">
              <a:sym typeface="Symbol" panose="05050102010706020507" pitchFamily="18" charset="2"/>
            </a:endParaRPr>
          </a:p>
        </p:txBody>
      </p:sp>
      <p:pic>
        <p:nvPicPr>
          <p:cNvPr id="2052" name="Picture 4" descr="https://cdn-images-1.medium.com/max/2000/1*U7fTaE4fWkOUPVGOj511BA.png">
            <a:extLst>
              <a:ext uri="{FF2B5EF4-FFF2-40B4-BE49-F238E27FC236}">
                <a16:creationId xmlns:a16="http://schemas.microsoft.com/office/drawing/2014/main" id="{97BA19C7-4799-4CDB-AEB5-4430678EA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42" y="4553360"/>
            <a:ext cx="8622211" cy="138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3067EA-3BF3-4574-94D5-A0B6E62FCD83}"/>
              </a:ext>
            </a:extLst>
          </p:cNvPr>
          <p:cNvSpPr txBox="1"/>
          <p:nvPr/>
        </p:nvSpPr>
        <p:spPr>
          <a:xfrm>
            <a:off x="7117999" y="4184028"/>
            <a:ext cx="436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 scaled by F &gt; </a:t>
            </a:r>
            <a:r>
              <a:rPr lang="en-US" dirty="0">
                <a:solidFill>
                  <a:srgbClr val="FF0000"/>
                </a:solidFill>
              </a:rPr>
              <a:t>fisher information matrix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5561F0-4B9F-48CF-8BBB-68DFFBD45F4E}"/>
              </a:ext>
            </a:extLst>
          </p:cNvPr>
          <p:cNvCxnSpPr/>
          <p:nvPr/>
        </p:nvCxnSpPr>
        <p:spPr>
          <a:xfrm flipV="1">
            <a:off x="7252915" y="4769951"/>
            <a:ext cx="1222706" cy="371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DDD2FD-8B1A-405A-818A-EA9ED3162162}"/>
              </a:ext>
            </a:extLst>
          </p:cNvPr>
          <p:cNvSpPr txBox="1"/>
          <p:nvPr/>
        </p:nvSpPr>
        <p:spPr>
          <a:xfrm>
            <a:off x="2554878" y="3873875"/>
            <a:ext cx="1947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Objective Function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010EA17-343A-4250-B44C-DC1D9478262A}"/>
              </a:ext>
            </a:extLst>
          </p:cNvPr>
          <p:cNvCxnSpPr>
            <a:endCxn id="10" idx="2"/>
          </p:cNvCxnSpPr>
          <p:nvPr/>
        </p:nvCxnSpPr>
        <p:spPr>
          <a:xfrm flipV="1">
            <a:off x="3451522" y="4243207"/>
            <a:ext cx="77020" cy="405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449F631-8B0D-40F5-8495-E5D629E994BA}"/>
              </a:ext>
            </a:extLst>
          </p:cNvPr>
          <p:cNvSpPr/>
          <p:nvPr/>
        </p:nvSpPr>
        <p:spPr>
          <a:xfrm>
            <a:off x="6529990" y="5141819"/>
            <a:ext cx="1334278" cy="4777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cdn-images-1.medium.com/max/2000/1*sF4YtN4EImyn7qEHLeNNzA.png">
            <a:extLst>
              <a:ext uri="{FF2B5EF4-FFF2-40B4-BE49-F238E27FC236}">
                <a16:creationId xmlns:a16="http://schemas.microsoft.com/office/drawing/2014/main" id="{B44A54F3-AD54-455E-A0C2-ABD80533A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7" r="31034"/>
          <a:stretch/>
        </p:blipFill>
        <p:spPr bwMode="auto">
          <a:xfrm>
            <a:off x="1838463" y="1991526"/>
            <a:ext cx="3226117" cy="7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C51F15D-4A0C-4CB4-8A42-0343BD333892}"/>
              </a:ext>
            </a:extLst>
          </p:cNvPr>
          <p:cNvSpPr/>
          <p:nvPr/>
        </p:nvSpPr>
        <p:spPr>
          <a:xfrm>
            <a:off x="1838463" y="1970381"/>
            <a:ext cx="3226116" cy="8065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109F7F-CE5F-467F-AAF5-6C47846A5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6406" y="1879064"/>
            <a:ext cx="3226116" cy="23049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F24EA0-5F6B-4059-B19E-B5988096A1F5}"/>
              </a:ext>
            </a:extLst>
          </p:cNvPr>
          <p:cNvSpPr/>
          <p:nvPr/>
        </p:nvSpPr>
        <p:spPr>
          <a:xfrm>
            <a:off x="3312367" y="5141819"/>
            <a:ext cx="1430640" cy="5778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64973-6B9E-48C2-B557-4DCA15A8D038}"/>
              </a:ext>
            </a:extLst>
          </p:cNvPr>
          <p:cNvSpPr txBox="1"/>
          <p:nvPr/>
        </p:nvSpPr>
        <p:spPr>
          <a:xfrm>
            <a:off x="9619861" y="5393094"/>
            <a:ext cx="1410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F = Identity</a:t>
            </a:r>
          </a:p>
          <a:p>
            <a:r>
              <a:rPr lang="en-US" dirty="0"/>
              <a:t>for Eu norm.</a:t>
            </a:r>
          </a:p>
        </p:txBody>
      </p:sp>
    </p:spTree>
    <p:extLst>
      <p:ext uri="{BB962C8B-B14F-4D97-AF65-F5344CB8AC3E}">
        <p14:creationId xmlns:p14="http://schemas.microsoft.com/office/powerpoint/2010/main" val="314435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5D925-3ED5-4DD6-BC83-8B4A00F8F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dirty="0"/>
              <a:t>Questions?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0EEEC5-C06C-4259-8ADE-E75C801086C5}"/>
              </a:ext>
            </a:extLst>
          </p:cNvPr>
          <p:cNvSpPr txBox="1">
            <a:spLocks/>
          </p:cNvSpPr>
          <p:nvPr/>
        </p:nvSpPr>
        <p:spPr>
          <a:xfrm>
            <a:off x="1097280" y="1011981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References: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E4D5F1-099A-4C64-A42A-ECE247DFFE86}"/>
              </a:ext>
            </a:extLst>
          </p:cNvPr>
          <p:cNvSpPr txBox="1"/>
          <p:nvPr/>
        </p:nvSpPr>
        <p:spPr>
          <a:xfrm>
            <a:off x="1036321" y="2333685"/>
            <a:ext cx="1005839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J. Schulman, S. Levine, P. Moritz, M. I. Jordan, and P. </a:t>
            </a:r>
            <a:r>
              <a:rPr lang="en-US" sz="1600" dirty="0" err="1"/>
              <a:t>Abbeel</a:t>
            </a:r>
            <a:r>
              <a:rPr lang="en-US" sz="1600" dirty="0"/>
              <a:t>. “Trust region policy optimization”. In: </a:t>
            </a:r>
            <a:r>
              <a:rPr lang="en-US" sz="1600" dirty="0" err="1"/>
              <a:t>CoRR</a:t>
            </a:r>
            <a:r>
              <a:rPr lang="en-US" sz="1600" dirty="0"/>
              <a:t>, abs/1502.05477 (2015).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Schulman, John, et al. "Proximal policy optimization algorithms." </a:t>
            </a:r>
            <a:r>
              <a:rPr lang="en-US" sz="1600" i="1" dirty="0" err="1"/>
              <a:t>arXiv</a:t>
            </a:r>
            <a:r>
              <a:rPr lang="en-US" sz="1600" i="1" dirty="0"/>
              <a:t> preprint arXiv:1707.06347</a:t>
            </a:r>
            <a:r>
              <a:rPr lang="en-US" sz="1600" dirty="0"/>
              <a:t> (2017).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Martens, James. “New insights and perspectives on the natural gradient method.” </a:t>
            </a:r>
            <a:r>
              <a:rPr lang="en-US" sz="1600" dirty="0" err="1"/>
              <a:t>arXiv</a:t>
            </a:r>
            <a:r>
              <a:rPr lang="en-US" sz="1600" dirty="0"/>
              <a:t> preprint arXiv:1412.1193 (2014).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Ly, Alexander, et al. “A tutorial on Fisher information.” Journal of Mathematical Psychology 80 (2017).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ascanu</a:t>
            </a:r>
            <a:r>
              <a:rPr lang="en-US" sz="1600" dirty="0"/>
              <a:t>, Razvan, and </a:t>
            </a:r>
            <a:r>
              <a:rPr lang="en-US" sz="1600" dirty="0" err="1"/>
              <a:t>Yoshua</a:t>
            </a:r>
            <a:r>
              <a:rPr lang="en-US" sz="1600" dirty="0"/>
              <a:t> </a:t>
            </a:r>
            <a:r>
              <a:rPr lang="en-US" sz="1600" dirty="0" err="1"/>
              <a:t>Bengio</a:t>
            </a:r>
            <a:r>
              <a:rPr lang="en-US" sz="1600" dirty="0"/>
              <a:t>. “Revisiting natural gradient for deep networks.” </a:t>
            </a:r>
            <a:r>
              <a:rPr lang="en-US" sz="1600" dirty="0" err="1"/>
              <a:t>arXiv</a:t>
            </a:r>
            <a:r>
              <a:rPr lang="en-US" sz="1600" dirty="0"/>
              <a:t> preprint arXiv:1301.3584 (2013).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Kingma</a:t>
            </a:r>
            <a:r>
              <a:rPr lang="en-US" sz="1600" dirty="0"/>
              <a:t>, </a:t>
            </a:r>
            <a:r>
              <a:rPr lang="en-US" sz="1600" dirty="0" err="1"/>
              <a:t>Diederik</a:t>
            </a:r>
            <a:r>
              <a:rPr lang="en-US" sz="1600" dirty="0"/>
              <a:t> P., and Jimmy Ba. “Adam: A method for stochastic optimization.” </a:t>
            </a:r>
            <a:r>
              <a:rPr lang="en-US" sz="1600" dirty="0" err="1"/>
              <a:t>arXiv</a:t>
            </a:r>
            <a:r>
              <a:rPr lang="en-US" sz="1600" dirty="0"/>
              <a:t> preprint arXiv:1412.6980 (2014).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Salimbeni</a:t>
            </a:r>
            <a:r>
              <a:rPr lang="en-US" sz="1600" dirty="0"/>
              <a:t>, Hugh &amp; </a:t>
            </a:r>
            <a:r>
              <a:rPr lang="en-US" sz="1600" dirty="0" err="1"/>
              <a:t>Eleftheriadis</a:t>
            </a:r>
            <a:r>
              <a:rPr lang="en-US" sz="1600" dirty="0"/>
              <a:t>, Stefanos &amp; </a:t>
            </a:r>
            <a:r>
              <a:rPr lang="en-US" sz="1600" dirty="0" err="1"/>
              <a:t>Hensman</a:t>
            </a:r>
            <a:r>
              <a:rPr lang="en-US" sz="1600" dirty="0"/>
              <a:t>, James. (2018). Natural Gradients in Practice: Non-Conjugate Variational Inference in Gaussian Process Models.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arXiv:1301.3584v7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Jonathon Hui – Series of RL – medium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Scalable Trust-Region Method for Deep Reinforcement Learning Using Kronecker-Factored Approximation. Microsoft Research talks by </a:t>
            </a:r>
            <a:r>
              <a:rPr lang="en-US" sz="1600" dirty="0" err="1"/>
              <a:t>Yuhuai</a:t>
            </a:r>
            <a:r>
              <a:rPr lang="en-US" sz="1600" dirty="0"/>
              <a:t> Wu.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91154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5D925-3ED5-4DD6-BC83-8B4A00F8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Natural Gradient for policy optimization: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5920D50-09A5-4185-A550-9470772F2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Dependence upon parametrization?</a:t>
            </a:r>
          </a:p>
        </p:txBody>
      </p:sp>
      <p:pic>
        <p:nvPicPr>
          <p:cNvPr id="5" name="Picture 4" descr="Param2">
            <a:extLst>
              <a:ext uri="{FF2B5EF4-FFF2-40B4-BE49-F238E27FC236}">
                <a16:creationId xmlns:a16="http://schemas.microsoft.com/office/drawing/2014/main" id="{E48D57C0-4BC1-49F5-A7D9-866006EDE0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0" r="8731" b="-3"/>
          <a:stretch/>
        </p:blipFill>
        <p:spPr bwMode="auto">
          <a:xfrm>
            <a:off x="1474471" y="3048000"/>
            <a:ext cx="3670666" cy="27233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aram1">
            <a:extLst>
              <a:ext uri="{FF2B5EF4-FFF2-40B4-BE49-F238E27FC236}">
                <a16:creationId xmlns:a16="http://schemas.microsoft.com/office/drawing/2014/main" id="{A171E488-EE0F-47FF-B1C8-459E73CDE4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0" r="9493" b="-2"/>
          <a:stretch/>
        </p:blipFill>
        <p:spPr bwMode="auto">
          <a:xfrm>
            <a:off x="7166132" y="3047093"/>
            <a:ext cx="3670667" cy="27224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1CD5A4-6B1A-419C-B04E-AD3673E9CA69}"/>
              </a:ext>
            </a:extLst>
          </p:cNvPr>
          <p:cNvSpPr txBox="1"/>
          <p:nvPr/>
        </p:nvSpPr>
        <p:spPr>
          <a:xfrm>
            <a:off x="5165684" y="3208091"/>
            <a:ext cx="2000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∆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 ?</a:t>
            </a:r>
          </a:p>
          <a:p>
            <a:pPr algn="ctr"/>
            <a:endParaRPr lang="en-US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algn="ctr"/>
            <a:endParaRPr lang="en-US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algn="ctr"/>
            <a:endParaRPr lang="en-US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Probabilistic</a:t>
            </a:r>
          </a:p>
          <a:p>
            <a:pPr algn="ctr"/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 metric ?</a:t>
            </a:r>
          </a:p>
          <a:p>
            <a:pPr algn="ctr"/>
            <a:r>
              <a:rPr lang="en-US" dirty="0">
                <a:solidFill>
                  <a:srgbClr val="00B050"/>
                </a:solidFill>
                <a:sym typeface="Symbol" panose="05050102010706020507" pitchFamily="18" charset="2"/>
              </a:rPr>
              <a:t>KL divergence</a:t>
            </a:r>
          </a:p>
        </p:txBody>
      </p:sp>
    </p:spTree>
    <p:extLst>
      <p:ext uri="{BB962C8B-B14F-4D97-AF65-F5344CB8AC3E}">
        <p14:creationId xmlns:p14="http://schemas.microsoft.com/office/powerpoint/2010/main" val="2822880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5D925-3ED5-4DD6-BC83-8B4A00F8F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dirty="0"/>
              <a:t>Trust region methods: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012057-F496-4457-9545-0C38E6723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404" y="2556588"/>
            <a:ext cx="4497722" cy="13747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C0F4A4-7BF8-44F1-ABBE-14488E352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496" y="5055041"/>
            <a:ext cx="3052614" cy="9037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5E2D96-46E3-44E4-A91B-140D9D6824B8}"/>
              </a:ext>
            </a:extLst>
          </p:cNvPr>
          <p:cNvSpPr txBox="1"/>
          <p:nvPr/>
        </p:nvSpPr>
        <p:spPr>
          <a:xfrm>
            <a:off x="5209280" y="4308508"/>
            <a:ext cx="4556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KL divergence  independent  parameterization</a:t>
            </a:r>
          </a:p>
        </p:txBody>
      </p:sp>
      <p:pic>
        <p:nvPicPr>
          <p:cNvPr id="2050" name="Picture 2" descr="Image result for natural gradient">
            <a:extLst>
              <a:ext uri="{FF2B5EF4-FFF2-40B4-BE49-F238E27FC236}">
                <a16:creationId xmlns:a16="http://schemas.microsoft.com/office/drawing/2014/main" id="{952056D0-9EB2-4598-ACCF-54C23C90D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67" y="2556588"/>
            <a:ext cx="3679004" cy="365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990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5D925-3ED5-4DD6-BC83-8B4A00F8F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dirty="0"/>
              <a:t>Trust region methods: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5920D50-09A5-4185-A550-9470772F2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877" y="1843179"/>
            <a:ext cx="6454987" cy="4023360"/>
          </a:xfrm>
        </p:spPr>
        <p:txBody>
          <a:bodyPr>
            <a:normAutofit/>
          </a:bodyPr>
          <a:lstStyle/>
          <a:p>
            <a:r>
              <a:rPr lang="en-US" sz="2400" dirty="0"/>
              <a:t>Approximations</a:t>
            </a:r>
            <a:endParaRPr lang="en-US" sz="2400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dirty="0">
              <a:sym typeface="Symbol" panose="05050102010706020507" pitchFamily="18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7654D2-6D5F-4522-881B-D5B013454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746" y="3221968"/>
            <a:ext cx="9037468" cy="12657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D57E28-B11A-48CD-8F53-91BC515CE421}"/>
              </a:ext>
            </a:extLst>
          </p:cNvPr>
          <p:cNvSpPr txBox="1"/>
          <p:nvPr/>
        </p:nvSpPr>
        <p:spPr>
          <a:xfrm>
            <a:off x="3981450" y="5695950"/>
            <a:ext cx="3091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 And </a:t>
            </a:r>
            <a:r>
              <a:rPr lang="en-US" baseline="-25000" dirty="0">
                <a:sym typeface="Symbol" panose="05050102010706020507" pitchFamily="18" charset="2"/>
              </a:rPr>
              <a:t>k </a:t>
            </a:r>
            <a:r>
              <a:rPr lang="en-US" dirty="0">
                <a:sym typeface="Symbol" panose="05050102010706020507" pitchFamily="18" charset="2"/>
              </a:rPr>
              <a:t>&gt;&gt; close to each other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A3AD1-3CCB-43DF-A015-B63AFDBDB9CF}"/>
              </a:ext>
            </a:extLst>
          </p:cNvPr>
          <p:cNvSpPr txBox="1"/>
          <p:nvPr/>
        </p:nvSpPr>
        <p:spPr>
          <a:xfrm>
            <a:off x="4199138" y="2911876"/>
            <a:ext cx="19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order gradient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B0B78E-E837-465B-8E18-2D9E46A8B901}"/>
              </a:ext>
            </a:extLst>
          </p:cNvPr>
          <p:cNvSpPr txBox="1"/>
          <p:nvPr/>
        </p:nvSpPr>
        <p:spPr>
          <a:xfrm>
            <a:off x="8549196" y="4625266"/>
            <a:ext cx="1405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Fisher matrix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BB2A1F-26D6-4AAA-91C3-C574E8AFF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238" y="5121857"/>
            <a:ext cx="2573166" cy="11481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35FC31-B18F-43AF-A282-E0B3919C9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6340" y="4061307"/>
            <a:ext cx="240980" cy="24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35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5D925-3ED5-4DD6-BC83-8B4A00F8F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dirty="0"/>
              <a:t>Updated Model: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27B505-304A-4730-85B3-831BA04B4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592" y="1996336"/>
            <a:ext cx="6329680" cy="16813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41568F-77F9-438D-9E8B-D69C2DFDAD9F}"/>
              </a:ext>
            </a:extLst>
          </p:cNvPr>
          <p:cNvSpPr/>
          <p:nvPr/>
        </p:nvSpPr>
        <p:spPr>
          <a:xfrm>
            <a:off x="3769567" y="2724538"/>
            <a:ext cx="4007705" cy="8304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91CE65-9D64-467B-9C77-CAF12B2DF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636" y="4486983"/>
            <a:ext cx="2347135" cy="81928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424166-40D1-48A8-AF36-7E8E4C5FCC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2" r="20350" b="49145"/>
          <a:stretch/>
        </p:blipFill>
        <p:spPr>
          <a:xfrm>
            <a:off x="9106169" y="1837923"/>
            <a:ext cx="2049511" cy="5784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6BE3EF-6585-45C9-8B86-535CFC6CFBCA}"/>
              </a:ext>
            </a:extLst>
          </p:cNvPr>
          <p:cNvSpPr txBox="1"/>
          <p:nvPr/>
        </p:nvSpPr>
        <p:spPr>
          <a:xfrm>
            <a:off x="1567543" y="4711959"/>
            <a:ext cx="2493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Natural gradient update:</a:t>
            </a:r>
          </a:p>
        </p:txBody>
      </p:sp>
    </p:spTree>
    <p:extLst>
      <p:ext uri="{BB962C8B-B14F-4D97-AF65-F5344CB8AC3E}">
        <p14:creationId xmlns:p14="http://schemas.microsoft.com/office/powerpoint/2010/main" val="83463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5D925-3ED5-4DD6-BC83-8B4A00F8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Challenges with policy gradient: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5920D50-09A5-4185-A550-9470772F2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036" y="1845734"/>
            <a:ext cx="10058400" cy="402336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Sample efficiency                                   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 Gradient descent.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>
                <a:solidFill>
                  <a:srgbClr val="00B050"/>
                </a:solidFill>
              </a:rPr>
              <a:t>Using natural gradient (2</a:t>
            </a:r>
            <a:r>
              <a:rPr lang="en-US" sz="2400" baseline="30000" dirty="0">
                <a:solidFill>
                  <a:srgbClr val="00B050"/>
                </a:solidFill>
              </a:rPr>
              <a:t>nd</a:t>
            </a:r>
            <a:r>
              <a:rPr lang="en-US" sz="2400" dirty="0">
                <a:solidFill>
                  <a:srgbClr val="00B050"/>
                </a:solidFill>
              </a:rPr>
              <a:t> order)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ym typeface="Symbol" panose="05050102010706020507" pitchFamily="18" charset="2"/>
            </a:endParaRPr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759E1BC1-379C-4C8F-BABC-444A42A5E87C}"/>
              </a:ext>
            </a:extLst>
          </p:cNvPr>
          <p:cNvSpPr/>
          <p:nvPr/>
        </p:nvSpPr>
        <p:spPr>
          <a:xfrm>
            <a:off x="5131864" y="1997021"/>
            <a:ext cx="2024743" cy="21633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1457DB-269C-417D-8B71-BA3C51A35E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96"/>
          <a:stretch/>
        </p:blipFill>
        <p:spPr>
          <a:xfrm>
            <a:off x="2501202" y="3326464"/>
            <a:ext cx="7189596" cy="254263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4299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5D925-3ED5-4DD6-BC83-8B4A00F8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TRPO challenges: </a:t>
            </a:r>
            <a:r>
              <a:rPr lang="en-US" sz="1600" dirty="0"/>
              <a:t>(Trust region Policy Optimization)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EEDAD-5812-405D-AC3E-85049D282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714" y="2655051"/>
            <a:ext cx="10058400" cy="408372"/>
          </a:xfrm>
        </p:spPr>
        <p:txBody>
          <a:bodyPr/>
          <a:lstStyle/>
          <a:p>
            <a:pPr algn="ctr"/>
            <a:r>
              <a:rPr lang="en-US" dirty="0"/>
              <a:t>Natural Gradient Algorithm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8AF05E1-7D7B-4371-8FB6-AC83E088C635}"/>
              </a:ext>
            </a:extLst>
          </p:cNvPr>
          <p:cNvSpPr txBox="1">
            <a:spLocks/>
          </p:cNvSpPr>
          <p:nvPr/>
        </p:nvSpPr>
        <p:spPr>
          <a:xfrm>
            <a:off x="4997610" y="1874668"/>
            <a:ext cx="2196780" cy="93067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FF0000"/>
                </a:solidFill>
              </a:rPr>
              <a:t>TRPO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F35D261-3E27-45A2-8BB1-6F5DEDEA938A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6094914" y="2293449"/>
            <a:ext cx="0" cy="361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01014A5-0FEA-476A-B245-8D3C30FCA0A8}"/>
              </a:ext>
            </a:extLst>
          </p:cNvPr>
          <p:cNvSpPr txBox="1"/>
          <p:nvPr/>
        </p:nvSpPr>
        <p:spPr>
          <a:xfrm>
            <a:off x="2931290" y="3499549"/>
            <a:ext cx="2698812" cy="40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Better</a:t>
            </a:r>
            <a:r>
              <a:rPr lang="en-US" dirty="0"/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sample</a:t>
            </a:r>
            <a:r>
              <a:rPr lang="en-US" dirty="0"/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efficiency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EBAD42-9BA9-4FC7-86B6-197F3191436C}"/>
              </a:ext>
            </a:extLst>
          </p:cNvPr>
          <p:cNvCxnSpPr>
            <a:cxnSpLocks/>
            <a:stCxn id="3" idx="2"/>
            <a:endCxn id="8" idx="0"/>
          </p:cNvCxnSpPr>
          <p:nvPr/>
        </p:nvCxnSpPr>
        <p:spPr>
          <a:xfrm flipH="1">
            <a:off x="4280696" y="3063423"/>
            <a:ext cx="1814218" cy="436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B93A0D9-A5D6-4773-BB4B-C38B6EBF4079}"/>
              </a:ext>
            </a:extLst>
          </p:cNvPr>
          <p:cNvSpPr txBox="1"/>
          <p:nvPr/>
        </p:nvSpPr>
        <p:spPr>
          <a:xfrm>
            <a:off x="6260143" y="3519456"/>
            <a:ext cx="3243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Computationally expensive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7BA7C8-54B6-4ABF-964C-9C0E608EF137}"/>
              </a:ext>
            </a:extLst>
          </p:cNvPr>
          <p:cNvCxnSpPr>
            <a:cxnSpLocks/>
            <a:stCxn id="3" idx="2"/>
            <a:endCxn id="12" idx="0"/>
          </p:cNvCxnSpPr>
          <p:nvPr/>
        </p:nvCxnSpPr>
        <p:spPr>
          <a:xfrm>
            <a:off x="6094914" y="3063423"/>
            <a:ext cx="1786884" cy="456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29FBF5B-C694-44D7-B0BB-118278E6423D}"/>
              </a:ext>
            </a:extLst>
          </p:cNvPr>
          <p:cNvSpPr txBox="1"/>
          <p:nvPr/>
        </p:nvSpPr>
        <p:spPr>
          <a:xfrm>
            <a:off x="6260143" y="4261227"/>
            <a:ext cx="3835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Reason: Inverting the Fisher Matrix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1359308-8480-4189-B8AB-625E9007C3FE}"/>
              </a:ext>
            </a:extLst>
          </p:cNvPr>
          <p:cNvCxnSpPr>
            <a:stCxn id="12" idx="2"/>
            <a:endCxn id="16" idx="0"/>
          </p:cNvCxnSpPr>
          <p:nvPr/>
        </p:nvCxnSpPr>
        <p:spPr>
          <a:xfrm>
            <a:off x="7881798" y="3919566"/>
            <a:ext cx="296114" cy="341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BB9FA6B-B382-4EDB-8F0C-DA8986221448}"/>
              </a:ext>
            </a:extLst>
          </p:cNvPr>
          <p:cNvSpPr txBox="1"/>
          <p:nvPr/>
        </p:nvSpPr>
        <p:spPr>
          <a:xfrm>
            <a:off x="7275308" y="4889437"/>
            <a:ext cx="4096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Conjugate Gradient Algorithm </a:t>
            </a:r>
            <a:r>
              <a:rPr lang="en-US" sz="1400" dirty="0">
                <a:solidFill>
                  <a:srgbClr val="FF0000"/>
                </a:solidFill>
              </a:rPr>
              <a:t>(Need a lot of samples)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6F5CEE-E1A8-46E0-915F-82BB54C99DB3}"/>
              </a:ext>
            </a:extLst>
          </p:cNvPr>
          <p:cNvSpPr txBox="1"/>
          <p:nvPr/>
        </p:nvSpPr>
        <p:spPr>
          <a:xfrm>
            <a:off x="1593247" y="4280404"/>
            <a:ext cx="454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Second degree Approximation of Fisher Matrix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617F349-AE8A-42BE-9334-44BB44B9F80A}"/>
              </a:ext>
            </a:extLst>
          </p:cNvPr>
          <p:cNvCxnSpPr>
            <a:stCxn id="8" idx="2"/>
            <a:endCxn id="23" idx="0"/>
          </p:cNvCxnSpPr>
          <p:nvPr/>
        </p:nvCxnSpPr>
        <p:spPr>
          <a:xfrm flipH="1">
            <a:off x="3867395" y="3907922"/>
            <a:ext cx="413301" cy="372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2AAB1C2-1513-41D5-BAE4-CB1282A18980}"/>
              </a:ext>
            </a:extLst>
          </p:cNvPr>
          <p:cNvCxnSpPr>
            <a:stCxn id="16" idx="2"/>
            <a:endCxn id="14" idx="0"/>
          </p:cNvCxnSpPr>
          <p:nvPr/>
        </p:nvCxnSpPr>
        <p:spPr>
          <a:xfrm>
            <a:off x="8177912" y="4661337"/>
            <a:ext cx="1145874" cy="228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F4CA61D-2F08-41A8-96A2-99CD0FCF6355}"/>
              </a:ext>
            </a:extLst>
          </p:cNvPr>
          <p:cNvSpPr txBox="1"/>
          <p:nvPr/>
        </p:nvSpPr>
        <p:spPr>
          <a:xfrm>
            <a:off x="2341703" y="5899469"/>
            <a:ext cx="7508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Ultimately</a:t>
            </a:r>
            <a:r>
              <a:rPr lang="en-US" dirty="0"/>
              <a:t>: Impractical for large networks and suffers from sample inefficiency</a:t>
            </a:r>
          </a:p>
        </p:txBody>
      </p:sp>
    </p:spTree>
    <p:extLst>
      <p:ext uri="{BB962C8B-B14F-4D97-AF65-F5344CB8AC3E}">
        <p14:creationId xmlns:p14="http://schemas.microsoft.com/office/powerpoint/2010/main" val="204095430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3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ABC7DD"/>
      </a:accent1>
      <a:accent2>
        <a:srgbClr val="38668B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1165</TotalTime>
  <Words>591</Words>
  <Application>Microsoft Office PowerPoint</Application>
  <PresentationFormat>Widescreen</PresentationFormat>
  <Paragraphs>131</Paragraphs>
  <Slides>30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Symbol</vt:lpstr>
      <vt:lpstr>Retrospect</vt:lpstr>
      <vt:lpstr>Continuous Control    M. Hamza Javed</vt:lpstr>
      <vt:lpstr>Gradient Ascent: </vt:lpstr>
      <vt:lpstr>Natural Gradient:</vt:lpstr>
      <vt:lpstr>Natural Gradient for policy optimization:</vt:lpstr>
      <vt:lpstr>Trust region methods:</vt:lpstr>
      <vt:lpstr>Trust region methods:</vt:lpstr>
      <vt:lpstr>Updated Model:</vt:lpstr>
      <vt:lpstr>Challenges with policy gradient:</vt:lpstr>
      <vt:lpstr>TRPO challenges: (Trust region Policy Optimization)</vt:lpstr>
      <vt:lpstr>ACKTR: (Actor Critic using Kronecker-Factored Trust Region)</vt:lpstr>
      <vt:lpstr>Fisher Matrix:</vt:lpstr>
      <vt:lpstr>Kronecker product</vt:lpstr>
      <vt:lpstr>K-FAC:</vt:lpstr>
      <vt:lpstr>K-FAC:</vt:lpstr>
      <vt:lpstr>ACKTR:</vt:lpstr>
      <vt:lpstr>ACKTR :</vt:lpstr>
      <vt:lpstr>ACKTR :</vt:lpstr>
      <vt:lpstr>ACKTR :</vt:lpstr>
      <vt:lpstr>Conclusion: </vt:lpstr>
      <vt:lpstr>PPO: (Proximal Policy Algorithms)</vt:lpstr>
      <vt:lpstr>PPO: (Proximal Policy Algorithms)</vt:lpstr>
      <vt:lpstr>PPO: (Proximal Policy Algorithms)</vt:lpstr>
      <vt:lpstr>Adaptive KL coefficient:</vt:lpstr>
      <vt:lpstr>PPO: (Proximal Policy Algorithms)</vt:lpstr>
      <vt:lpstr>PPO: (Proximal Policy Algorithms)</vt:lpstr>
      <vt:lpstr>Algorithm:</vt:lpstr>
      <vt:lpstr>Results:</vt:lpstr>
      <vt:lpstr>Video: Humanoid Running and Steering</vt:lpstr>
      <vt:lpstr>Video: Emergence of Locomotion Behaviours in Rich Environments DPPO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Continuous Controls</dc:title>
  <dc:creator>toykh0fw38@student.ethz.ch</dc:creator>
  <cp:lastModifiedBy>toykh0fw38@student.ethz.ch</cp:lastModifiedBy>
  <cp:revision>104</cp:revision>
  <dcterms:created xsi:type="dcterms:W3CDTF">2019-02-27T10:48:34Z</dcterms:created>
  <dcterms:modified xsi:type="dcterms:W3CDTF">2019-03-05T07:54:10Z</dcterms:modified>
</cp:coreProperties>
</file>