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ppt/_rels/presentation.xml.rels" ContentType="application/vnd.openxmlformats-package.relationships+xml"/>
  <Override PartName="/ppt/media/image76.jpeg" ContentType="image/jpeg"/>
  <Override PartName="/ppt/media/image72.jpeg" ContentType="image/jpeg"/>
  <Override PartName="/ppt/media/image68.png" ContentType="image/png"/>
  <Override PartName="/ppt/media/image67.png" ContentType="image/png"/>
  <Override PartName="/ppt/media/image66.png" ContentType="image/png"/>
  <Override PartName="/ppt/media/image65.png" ContentType="image/png"/>
  <Override PartName="/ppt/media/image64.png" ContentType="image/png"/>
  <Override PartName="/ppt/media/image74.jpeg" ContentType="image/jpeg"/>
  <Override PartName="/ppt/media/image63.png" ContentType="image/png"/>
  <Override PartName="/ppt/media/image62.png" ContentType="image/png"/>
  <Override PartName="/ppt/media/image75.png" ContentType="image/png"/>
  <Override PartName="/ppt/media/image56.gif" ContentType="image/gif"/>
  <Override PartName="/ppt/media/image54.jpeg" ContentType="image/jpeg"/>
  <Override PartName="/ppt/media/image51.gif" ContentType="image/gif"/>
  <Override PartName="/ppt/media/image50.jpeg" ContentType="image/jpeg"/>
  <Override PartName="/ppt/media/image49.png" ContentType="image/png"/>
  <Override PartName="/ppt/media/image48.png" ContentType="image/png"/>
  <Override PartName="/ppt/media/image20.png" ContentType="image/png"/>
  <Override PartName="/ppt/media/image55.png" ContentType="image/png"/>
  <Override PartName="/ppt/media/image5.png" ContentType="image/png"/>
  <Override PartName="/ppt/media/image19.png" ContentType="image/png"/>
  <Override PartName="/ppt/media/image17.png" ContentType="image/png"/>
  <Override PartName="/ppt/media/image69.jpeg" ContentType="image/jpeg"/>
  <Override PartName="/ppt/media/image47.png" ContentType="image/png"/>
  <Override PartName="/ppt/media/image28.gif" ContentType="image/gif"/>
  <Override PartName="/ppt/media/image16.png" ContentType="image/png"/>
  <Override PartName="/ppt/media/image15.png" ContentType="image/png"/>
  <Override PartName="/ppt/media/image14.png" ContentType="image/png"/>
  <Override PartName="/ppt/media/image13.png" ContentType="image/png"/>
  <Override PartName="/ppt/media/image12.png" ContentType="image/png"/>
  <Override PartName="/ppt/media/image11.png" ContentType="image/png"/>
  <Override PartName="/ppt/media/image43.jpeg" ContentType="image/jpeg"/>
  <Override PartName="/ppt/media/image4.png" ContentType="image/png"/>
  <Override PartName="/ppt/media/image73.jpeg" ContentType="image/jpeg"/>
  <Override PartName="/ppt/media/image53.png" ContentType="image/png"/>
  <Override PartName="/ppt/media/image3.png" ContentType="image/png"/>
  <Override PartName="/ppt/media/image38.png" ContentType="image/png"/>
  <Override PartName="/ppt/media/image22.png" ContentType="image/png"/>
  <Override PartName="/ppt/media/image57.png" ContentType="image/png"/>
  <Override PartName="/ppt/media/image7.png" ContentType="image/png"/>
  <Override PartName="/ppt/media/image52.png" ContentType="image/png"/>
  <Override PartName="/ppt/media/image2.png" ContentType="image/png"/>
  <Override PartName="/ppt/media/image21.png" ContentType="image/png"/>
  <Override PartName="/ppt/media/image1.png" ContentType="image/png"/>
  <Override PartName="/ppt/media/image36.png" ContentType="image/png"/>
  <Override PartName="/ppt/media/image70.jpeg" ContentType="image/jpeg"/>
  <Override PartName="/ppt/media/image23.png" ContentType="image/png"/>
  <Override PartName="/ppt/media/image10.png" ContentType="image/png"/>
  <Override PartName="/ppt/media/image59.png" ContentType="image/png"/>
  <Override PartName="/ppt/media/image9.png" ContentType="image/png"/>
  <Override PartName="/ppt/media/image24.png" ContentType="image/png"/>
  <Override PartName="/ppt/media/image18.png" ContentType="image/png"/>
  <Override PartName="/ppt/media/image34.jpeg" ContentType="image/jpeg"/>
  <Override PartName="/ppt/media/image25.png" ContentType="image/png"/>
  <Override PartName="/ppt/media/image26.png" ContentType="image/png"/>
  <Override PartName="/ppt/media/image6.png" ContentType="image/png"/>
  <Override PartName="/ppt/media/image37.gif" ContentType="image/gif"/>
  <Override PartName="/ppt/media/image27.png" ContentType="image/png"/>
  <Override PartName="/ppt/media/image29.png" ContentType="image/png"/>
  <Override PartName="/ppt/media/image30.png" ContentType="image/png"/>
  <Override PartName="/ppt/media/image60.png" ContentType="image/png"/>
  <Override PartName="/ppt/media/image41.gif" ContentType="image/gif"/>
  <Override PartName="/ppt/media/image31.png" ContentType="image/png"/>
  <Override PartName="/ppt/media/image61.png" ContentType="image/png"/>
  <Override PartName="/ppt/media/image42.gif" ContentType="image/gif"/>
  <Override PartName="/ppt/media/image32.png" ContentType="image/png"/>
  <Override PartName="/ppt/media/image71.jpeg" ContentType="image/jpeg"/>
  <Override PartName="/ppt/media/image33.png" ContentType="image/png"/>
  <Override PartName="/ppt/media/image35.png" ContentType="image/png"/>
  <Override PartName="/ppt/media/image58.png" ContentType="image/png"/>
  <Override PartName="/ppt/media/image8.png" ContentType="image/png"/>
  <Override PartName="/ppt/media/image39.gif" ContentType="image/gif"/>
  <Override PartName="/ppt/media/image40.gif" ContentType="image/gif"/>
  <Override PartName="/ppt/media/image44.png" ContentType="image/png"/>
  <Override PartName="/ppt/media/image45.png" ContentType="image/png"/>
  <Override PartName="/ppt/media/image46.png" ContentType="image/png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52.xml" ContentType="application/vnd.openxmlformats-officedocument.presentationml.slide+xml"/>
  <Override PartName="/ppt/slides/slide4.xml" ContentType="application/vnd.openxmlformats-officedocument.presentationml.slide+xml"/>
  <Override PartName="/ppt/slides/slide26.xml" ContentType="application/vnd.openxmlformats-officedocument.presentationml.slide+xml"/>
  <Override PartName="/ppt/slides/slide51.xml" ContentType="application/vnd.openxmlformats-officedocument.presentationml.slide+xml"/>
  <Override PartName="/ppt/slides/slide3.xml" ContentType="application/vnd.openxmlformats-officedocument.presentationml.slide+xml"/>
  <Override PartName="/ppt/slides/slide25.xml" ContentType="application/vnd.openxmlformats-officedocument.presentationml.slide+xml"/>
  <Override PartName="/ppt/slides/slide50.xml" ContentType="application/vnd.openxmlformats-officedocument.presentationml.slide+xml"/>
  <Override PartName="/ppt/slides/slide2.xml" ContentType="application/vnd.openxmlformats-officedocument.presentationml.slide+xml"/>
  <Override PartName="/ppt/slides/slide24.xml" ContentType="application/vnd.openxmlformats-officedocument.presentationml.slide+xml"/>
  <Override PartName="/ppt/slides/slide19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_rels/slide53.xml.rels" ContentType="application/vnd.openxmlformats-package.relationships+xml"/>
  <Override PartName="/ppt/slides/_rels/slide52.xml.rels" ContentType="application/vnd.openxmlformats-package.relationships+xml"/>
  <Override PartName="/ppt/slides/_rels/slide49.xml.rels" ContentType="application/vnd.openxmlformats-package.relationships+xml"/>
  <Override PartName="/ppt/slides/_rels/slide48.xml.rels" ContentType="application/vnd.openxmlformats-package.relationships+xml"/>
  <Override PartName="/ppt/slides/_rels/slide47.xml.rels" ContentType="application/vnd.openxmlformats-package.relationships+xml"/>
  <Override PartName="/ppt/slides/_rels/slide21.xml.rels" ContentType="application/vnd.openxmlformats-package.relationships+xml"/>
  <Override PartName="/ppt/slides/_rels/slide32.xml.rels" ContentType="application/vnd.openxmlformats-package.relationships+xml"/>
  <Override PartName="/ppt/slides/_rels/slide20.xml.rels" ContentType="application/vnd.openxmlformats-package.relationships+xml"/>
  <Override PartName="/ppt/slides/_rels/slide31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22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50.xml.rels" ContentType="application/vnd.openxmlformats-package.relationships+xml"/>
  <Override PartName="/ppt/slides/_rels/slide5.xml.rels" ContentType="application/vnd.openxmlformats-package.relationships+xml"/>
  <Override PartName="/ppt/slides/_rels/slide27.xml.rels" ContentType="application/vnd.openxmlformats-package.relationships+xml"/>
  <Override PartName="/ppt/slides/_rels/slide19.xml.rels" ContentType="application/vnd.openxmlformats-package.relationships+xml"/>
  <Override PartName="/ppt/slides/_rels/slide12.xml.rels" ContentType="application/vnd.openxmlformats-package.relationships+xml"/>
  <Override PartName="/ppt/slides/_rels/slide4.xml.rels" ContentType="application/vnd.openxmlformats-package.relationships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3.xml.rels" ContentType="application/vnd.openxmlformats-package.relationships+xml"/>
  <Override PartName="/ppt/slides/_rels/slide25.xml.rels" ContentType="application/vnd.openxmlformats-package.relationships+xml"/>
  <Override PartName="/ppt/slides/_rels/slide51.xml.rels" ContentType="application/vnd.openxmlformats-package.relationships+xml"/>
  <Override PartName="/ppt/slides/_rels/slide6.xml.rels" ContentType="application/vnd.openxmlformats-package.relationships+xml"/>
  <Override PartName="/ppt/slides/_rels/slide28.xml.rels" ContentType="application/vnd.openxmlformats-package.relationships+xml"/>
  <Override PartName="/ppt/slides/_rels/slide7.xml.rels" ContentType="application/vnd.openxmlformats-package.relationships+xml"/>
  <Override PartName="/ppt/slides/_rels/slide1.xml.rels" ContentType="application/vnd.openxmlformats-package.relationships+xml"/>
  <Override PartName="/ppt/slides/_rels/slide23.xml.rels" ContentType="application/vnd.openxmlformats-package.relationships+xml"/>
  <Override PartName="/ppt/slides/_rels/slide8.xml.rels" ContentType="application/vnd.openxmlformats-package.relationships+xml"/>
  <Override PartName="/ppt/slides/_rels/slide2.xml.rels" ContentType="application/vnd.openxmlformats-package.relationships+xml"/>
  <Override PartName="/ppt/slides/_rels/slide24.xml.rels" ContentType="application/vnd.openxmlformats-package.relationships+xml"/>
  <Override PartName="/ppt/slides/_rels/slide9.xml.rels" ContentType="application/vnd.openxmlformats-package.relationships+xml"/>
  <Override PartName="/ppt/slides/_rels/slide17.xml.rels" ContentType="application/vnd.openxmlformats-package.relationships+xml"/>
  <Override PartName="/ppt/slides/_rels/slide29.xml.rels" ContentType="application/vnd.openxmlformats-package.relationships+xml"/>
  <Override PartName="/ppt/slides/_rels/slide10.xml.rels" ContentType="application/vnd.openxmlformats-package.relationships+xml"/>
  <Override PartName="/ppt/slides/_rels/slide26.xml.rels" ContentType="application/vnd.openxmlformats-package.relationships+xml"/>
  <Override PartName="/ppt/slides/_rels/slide30.xml.rels" ContentType="application/vnd.openxmlformats-package.relationships+xml"/>
  <Override PartName="/ppt/slides/_rels/slide33.xml.rels" ContentType="application/vnd.openxmlformats-package.relationships+xml"/>
  <Override PartName="/ppt/slides/_rels/slide44.xml.rels" ContentType="application/vnd.openxmlformats-package.relationships+xml"/>
  <Override PartName="/ppt/slides/_rels/slide34.xml.rels" ContentType="application/vnd.openxmlformats-package.relationships+xml"/>
  <Override PartName="/ppt/slides/_rels/slide45.xml.rels" ContentType="application/vnd.openxmlformats-package.relationships+xml"/>
  <Override PartName="/ppt/slides/_rels/slide35.xml.rels" ContentType="application/vnd.openxmlformats-package.relationships+xml"/>
  <Override PartName="/ppt/slides/_rels/slide36.xml.rels" ContentType="application/vnd.openxmlformats-package.relationships+xml"/>
  <Override PartName="/ppt/slides/_rels/slide37.xml.rels" ContentType="application/vnd.openxmlformats-package.relationships+xml"/>
  <Override PartName="/ppt/slides/_rels/slide38.xml.rels" ContentType="application/vnd.openxmlformats-package.relationships+xml"/>
  <Override PartName="/ppt/slides/_rels/slide39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6.xml.rels" ContentType="application/vnd.openxmlformats-package.relationships+xml"/>
  <Override PartName="/ppt/slides/slide53.xml" ContentType="application/vnd.openxmlformats-officedocument.presentationml.slide+xml"/>
  <Override PartName="/ppt/slides/slide5.xml" ContentType="application/vnd.openxmlformats-officedocument.presentationml.slide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s/slide6.xml" ContentType="application/vnd.openxmlformats-officedocument.presentationml.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s/slide29.xml" ContentType="application/vnd.openxmlformats-officedocument.presentationml.slid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entation.xml" ContentType="application/vnd.openxmlformats-officedocument.presentationml.presentation.main+xml"/>
  <Override PartName="/ppt/slideMasters/_rels/slideMaster4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Layouts/_rels/slideLayout48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6.xml.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6.xml" ContentType="application/vnd.openxmlformats-officedocument.presentationml.slideLayout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0" lang="de-DE" sz="6000" spc="-1" strike="noStrike">
                <a:solidFill>
                  <a:srgbClr val="000000"/>
                </a:solidFill>
                <a:latin typeface="Calibri Light"/>
              </a:rPr>
              <a:t>Titelmasterformat durch Klicken bearbeiten</a:t>
            </a:r>
            <a:endParaRPr b="0" lang="de-DE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E88BD1A6-081F-4BBB-B702-89A87B642D0D}" type="datetime">
              <a:rPr b="0" lang="en-US" sz="1200" spc="-1" strike="noStrike">
                <a:solidFill>
                  <a:srgbClr val="8b8b8b"/>
                </a:solidFill>
                <a:latin typeface="Calibri"/>
              </a:rPr>
              <a:t>3/2/21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5DC28C6C-CD22-458D-B1AC-E89D7E5B923E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de-DE" sz="4400" spc="-1" strike="noStrike">
                <a:solidFill>
                  <a:srgbClr val="000000"/>
                </a:solidFill>
                <a:latin typeface="Calibri Light"/>
              </a:rPr>
              <a:t>Titelmasterformat durch Klicken bearbeiten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0094476D-758B-42F7-897E-3E432500FFCC}" type="datetime">
              <a:rPr b="0" lang="en-US" sz="1200" spc="-1" strike="noStrike">
                <a:solidFill>
                  <a:srgbClr val="8b8b8b"/>
                </a:solidFill>
                <a:latin typeface="Calibri"/>
              </a:rPr>
              <a:t>3/2/21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D45E7A3E-94A7-4CC0-8C68-43C6AC67776F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1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de-DE" sz="4400" spc="-1" strike="noStrike">
                <a:solidFill>
                  <a:srgbClr val="000000"/>
                </a:solidFill>
                <a:latin typeface="Calibri Light"/>
              </a:rPr>
              <a:t>Titelmasterformat durch Klicken bearbeiten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Formatvorlagen des Textmasters bearbeiten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</a:rPr>
              <a:t>Zweite Ebene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Dritte 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Vierte Ebene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Fünfte Ebene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70AFCD8B-BFB6-4AC7-B938-EA9101F5CE21}" type="datetime">
              <a:rPr b="0" lang="en-US" sz="1200" spc="-1" strike="noStrike">
                <a:solidFill>
                  <a:srgbClr val="8b8b8b"/>
                </a:solidFill>
                <a:latin typeface="Calibri"/>
              </a:rPr>
              <a:t>3/2/21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509584F6-1651-4D7F-BD40-5FF2C9ED0340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1</a:t>
            </a:fld>
            <a:endParaRPr b="0" lang="en-U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28607E06-3665-434D-94D5-AE401C56713A}" type="datetime">
              <a:rPr b="0" lang="en-US" sz="1200" spc="-1" strike="noStrike">
                <a:solidFill>
                  <a:srgbClr val="8b8b8b"/>
                </a:solidFill>
                <a:latin typeface="Calibri"/>
              </a:rPr>
              <a:t>3/2/21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A77152FA-80FF-482A-8C67-68DDC75D810A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1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5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8.gif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2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2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2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gif"/><Relationship Id="rId3" Type="http://schemas.openxmlformats.org/officeDocument/2006/relationships/slideLayout" Target="../slideLayouts/slideLayout2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gif"/><Relationship Id="rId3" Type="http://schemas.openxmlformats.org/officeDocument/2006/relationships/slideLayout" Target="../slideLayouts/slideLayout2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0.gif"/><Relationship Id="rId2" Type="http://schemas.openxmlformats.org/officeDocument/2006/relationships/slideLayout" Target="../slideLayouts/slideLayout2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1.gif"/><Relationship Id="rId2" Type="http://schemas.openxmlformats.org/officeDocument/2006/relationships/slideLayout" Target="../slideLayouts/slideLayout2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2.gif"/><Relationship Id="rId2" Type="http://schemas.openxmlformats.org/officeDocument/2006/relationships/image" Target="../media/image43.jpeg"/><Relationship Id="rId3" Type="http://schemas.openxmlformats.org/officeDocument/2006/relationships/slideLayout" Target="../slideLayouts/slideLayout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slideLayout" Target="../slideLayouts/slideLayout2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2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2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slideLayout" Target="../slideLayouts/slideLayout2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7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slideLayout" Target="../slideLayouts/slideLayout2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slideLayout" Target="../slideLayouts/slideLayout2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slideLayout" Target="../slideLayouts/slideLayout2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51.gif"/><Relationship Id="rId2" Type="http://schemas.openxmlformats.org/officeDocument/2006/relationships/slideLayout" Target="../slideLayouts/slideLayout25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slideLayout" Target="../slideLayouts/slideLayout2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slideLayout" Target="../slideLayouts/slideLayout2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slideLayout" Target="../slideLayouts/slideLayout25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slideLayout" Target="../slideLayouts/slideLayout2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56.gif"/><Relationship Id="rId2" Type="http://schemas.openxmlformats.org/officeDocument/2006/relationships/slideLayout" Target="../slideLayouts/slideLayout25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25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61.png"/><Relationship Id="rId3" Type="http://schemas.openxmlformats.org/officeDocument/2006/relationships/slideLayout" Target="../slideLayouts/slideLayout25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slideLayout" Target="../slideLayouts/slideLayout25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image" Target="../media/image66.png"/><Relationship Id="rId3" Type="http://schemas.openxmlformats.org/officeDocument/2006/relationships/slideLayout" Target="../slideLayouts/slideLayout25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slideLayout" Target="../slideLayouts/slideLayout25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slideLayout" Target="../slideLayouts/slideLayout25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slideLayout" Target="../slideLayouts/slideLayout2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70.jpeg"/><Relationship Id="rId2" Type="http://schemas.openxmlformats.org/officeDocument/2006/relationships/slideLayout" Target="../slideLayouts/slideLayout37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slideLayout" Target="../slideLayouts/slideLayout37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72.jpeg"/><Relationship Id="rId2" Type="http://schemas.openxmlformats.org/officeDocument/2006/relationships/slideLayout" Target="../slideLayouts/slideLayout37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73.jpeg"/><Relationship Id="rId2" Type="http://schemas.openxmlformats.org/officeDocument/2006/relationships/slideLayout" Target="../slideLayouts/slideLayout3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2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74.jpeg"/><Relationship Id="rId2" Type="http://schemas.openxmlformats.org/officeDocument/2006/relationships/image" Target="../media/image75.png"/><Relationship Id="rId3" Type="http://schemas.openxmlformats.org/officeDocument/2006/relationships/slideLayout" Target="../slideLayouts/slideLayout37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slideLayout" Target="../slideLayouts/slideLayout25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hyperlink" Target="https://towardsdatascience.com/transformers-141e32e69591" TargetMode="External"/><Relationship Id="rId2" Type="http://schemas.openxmlformats.org/officeDocument/2006/relationships/hyperlink" Target="https://towardsdatascience.com/transformers-141e32e69591" TargetMode="External"/><Relationship Id="rId3" Type="http://schemas.openxmlformats.org/officeDocument/2006/relationships/hyperlink" Target="https://www.slideserve.com/emele/neural-networks" TargetMode="External"/><Relationship Id="rId4" Type="http://schemas.openxmlformats.org/officeDocument/2006/relationships/hyperlink" Target="https://www.slideserve.com/emele/neural-networks" TargetMode="External"/><Relationship Id="rId5" Type="http://schemas.openxmlformats.org/officeDocument/2006/relationships/hyperlink" Target="https://towardsdatascience.com/advanced-topics-in-deep-convolutional-neural-networks-71ef1190522d" TargetMode="External"/><Relationship Id="rId6" Type="http://schemas.openxmlformats.org/officeDocument/2006/relationships/hyperlink" Target="https://towardsdatascience.com/advanced-topics-in-deep-convolutional-neural-networks-71ef1190522d" TargetMode="External"/><Relationship Id="rId7" Type="http://schemas.openxmlformats.org/officeDocument/2006/relationships/hyperlink" Target="https://vinodsblog.com/2019/01/07/deep-learning-introduction-to-recurrent-neural-networks/" TargetMode="External"/><Relationship Id="rId8" Type="http://schemas.openxmlformats.org/officeDocument/2006/relationships/hyperlink" Target="https://vinodsblog.com/2019/01/07/deep-learning-introduction-to-recurrent-neural-networks/" TargetMode="External"/><Relationship Id="rId9" Type="http://schemas.openxmlformats.org/officeDocument/2006/relationships/hyperlink" Target="https://www.edureka.co/blog/keras-vs-tensorflow-vs-pytorch/" TargetMode="External"/><Relationship Id="rId10" Type="http://schemas.openxmlformats.org/officeDocument/2006/relationships/hyperlink" Target="https://www.edureka.co/blog/keras-vs-tensorflow-vs-pytorch/" TargetMode="External"/><Relationship Id="rId11" Type="http://schemas.openxmlformats.org/officeDocument/2006/relationships/hyperlink" Target="https://www.educba.com/keras-vs-tensorflow-vs-pytorch/" TargetMode="External"/><Relationship Id="rId12" Type="http://schemas.openxmlformats.org/officeDocument/2006/relationships/hyperlink" Target="https://www.educba.com/keras-vs-tensorflow-vs-pytorch/" TargetMode="External"/><Relationship Id="rId13" Type="http://schemas.openxmlformats.org/officeDocument/2006/relationships/hyperlink" Target="https://www.kaggle.com/residentmario/transformer-architecture-self-attention" TargetMode="External"/><Relationship Id="rId14" Type="http://schemas.openxmlformats.org/officeDocument/2006/relationships/hyperlink" Target="https://www.kaggle.com/residentmario/transformer-architecture-self-attention" TargetMode="External"/><Relationship Id="rId15" Type="http://schemas.openxmlformats.org/officeDocument/2006/relationships/hyperlink" Target="https://towardsdatascience.com/illustrated-guide-to-lstms-and-gru-s-a-step-by-step-explanation-44e9eb85bf21" TargetMode="External"/><Relationship Id="rId16" Type="http://schemas.openxmlformats.org/officeDocument/2006/relationships/hyperlink" Target="https://towardsdatascience.com/illustrated-guide-to-lstms-and-gru-s-a-step-by-step-explanation-44e9eb85bf21" TargetMode="External"/><Relationship Id="rId17" Type="http://schemas.openxmlformats.org/officeDocument/2006/relationships/hyperlink" Target="https://stats.stackexchange.com/questions/222584/difference-between-feedback-rnn-and-lstm-gru" TargetMode="External"/><Relationship Id="rId18" Type="http://schemas.openxmlformats.org/officeDocument/2006/relationships/hyperlink" Target="https://stats.stackexchange.com/questions/222584/difference-between-feedback-rnn-and-lstm-gru" TargetMode="External"/><Relationship Id="rId19" Type="http://schemas.openxmlformats.org/officeDocument/2006/relationships/hyperlink" Target="https://openreview.net/forum?id=B1g5sA4twr" TargetMode="External"/><Relationship Id="rId20" Type="http://schemas.openxmlformats.org/officeDocument/2006/relationships/hyperlink" Target="https://openreview.net/forum?id=B1g5sA4twr" TargetMode="External"/><Relationship Id="rId21" Type="http://schemas.openxmlformats.org/officeDocument/2006/relationships/hyperlink" Target="https://www.kdnuggets.com/2020/04/double-descent-hypothesis-bigger-models-more-data-hurt-performance.html" TargetMode="External"/><Relationship Id="rId22" Type="http://schemas.openxmlformats.org/officeDocument/2006/relationships/hyperlink" Target="https://www.kdnuggets.com/2020/04/double-descent-hypothesis-bigger-models-more-data-hurt-performance.html" TargetMode="External"/><Relationship Id="rId23" Type="http://schemas.openxmlformats.org/officeDocument/2006/relationships/hyperlink" Target="https://www.saedsayad.com/gradient_descent.htm" TargetMode="External"/><Relationship Id="rId24" Type="http://schemas.openxmlformats.org/officeDocument/2006/relationships/hyperlink" Target="https://www.saedsayad.com/gradient_descent.htm" TargetMode="External"/><Relationship Id="rId25" Type="http://schemas.openxmlformats.org/officeDocument/2006/relationships/hyperlink" Target="https://towardsdatascience.com/a-comprehensive-guide-to-convolutional-neural-networks-the-eli5-way-3bd2b1164a53" TargetMode="External"/><Relationship Id="rId26" Type="http://schemas.openxmlformats.org/officeDocument/2006/relationships/hyperlink" Target="https://towardsdatascience.com/a-comprehensive-guide-to-convolutional-neural-networks-the-eli5-way-3bd2b1164a53" TargetMode="External"/><Relationship Id="rId27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7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de-DE" sz="4400" spc="-1" strike="noStrike">
                <a:solidFill>
                  <a:srgbClr val="000000"/>
                </a:solidFill>
                <a:latin typeface="Calibri Light"/>
              </a:rPr>
              <a:t>Crucial Component: Activation Function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" name="TextShape 2"/>
          <p:cNvSpPr txBox="1"/>
          <p:nvPr/>
        </p:nvSpPr>
        <p:spPr>
          <a:xfrm>
            <a:off x="838080" y="1825560"/>
            <a:ext cx="10515240" cy="46620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Determines output and performance of network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800" spc="-1" strike="noStrike">
                <a:solidFill>
                  <a:srgbClr val="000000"/>
                </a:solidFill>
                <a:latin typeface="Calibri"/>
              </a:rPr>
              <a:t>They are all non-linear, differentiable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6" name="Picture 2" descr=""/>
          <p:cNvPicPr/>
          <p:nvPr/>
        </p:nvPicPr>
        <p:blipFill>
          <a:blip r:embed="rId1"/>
          <a:srcRect l="0" t="0" r="54737" b="0"/>
          <a:stretch/>
        </p:blipFill>
        <p:spPr>
          <a:xfrm>
            <a:off x="906840" y="2561040"/>
            <a:ext cx="3368880" cy="3191040"/>
          </a:xfrm>
          <a:prstGeom prst="rect">
            <a:avLst/>
          </a:prstGeom>
          <a:ln>
            <a:noFill/>
          </a:ln>
        </p:spPr>
      </p:pic>
      <p:pic>
        <p:nvPicPr>
          <p:cNvPr id="167" name="Picture 2" descr=""/>
          <p:cNvPicPr/>
          <p:nvPr/>
        </p:nvPicPr>
        <p:blipFill>
          <a:blip r:embed="rId2"/>
          <a:srcRect l="51579" t="0" r="0" b="0"/>
          <a:stretch/>
        </p:blipFill>
        <p:spPr>
          <a:xfrm>
            <a:off x="6496560" y="2561040"/>
            <a:ext cx="3603960" cy="3191040"/>
          </a:xfrm>
          <a:prstGeom prst="rect">
            <a:avLst/>
          </a:prstGeom>
          <a:ln>
            <a:noFill/>
          </a:ln>
        </p:spPr>
      </p:pic>
      <p:sp>
        <p:nvSpPr>
          <p:cNvPr id="168" name="CustomShape 3"/>
          <p:cNvSpPr/>
          <p:nvPr/>
        </p:nvSpPr>
        <p:spPr>
          <a:xfrm>
            <a:off x="4147200" y="2647440"/>
            <a:ext cx="20707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Binary Classification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Output between 0-1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69" name="CustomShape 4"/>
          <p:cNvSpPr/>
          <p:nvPr/>
        </p:nvSpPr>
        <p:spPr>
          <a:xfrm>
            <a:off x="4151520" y="4763520"/>
            <a:ext cx="216540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No negative values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Efficient computation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de-DE" sz="4400" spc="-1" strike="noStrike">
                <a:solidFill>
                  <a:srgbClr val="000000"/>
                </a:solidFill>
                <a:latin typeface="Calibri Light"/>
              </a:rPr>
              <a:t>Universal Approximation Theorem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3" name="Grafik 2" descr=""/>
          <p:cNvPicPr/>
          <p:nvPr/>
        </p:nvPicPr>
        <p:blipFill>
          <a:blip r:embed="rId1"/>
          <a:stretch/>
        </p:blipFill>
        <p:spPr>
          <a:xfrm>
            <a:off x="416160" y="2394720"/>
            <a:ext cx="3820320" cy="2987280"/>
          </a:xfrm>
          <a:prstGeom prst="rect">
            <a:avLst/>
          </a:prstGeom>
          <a:ln>
            <a:noFill/>
          </a:ln>
        </p:spPr>
      </p:pic>
      <p:pic>
        <p:nvPicPr>
          <p:cNvPr id="214" name="Grafik 3" descr=""/>
          <p:cNvPicPr/>
          <p:nvPr/>
        </p:nvPicPr>
        <p:blipFill>
          <a:blip r:embed="rId2"/>
          <a:stretch/>
        </p:blipFill>
        <p:spPr>
          <a:xfrm>
            <a:off x="7336800" y="1775880"/>
            <a:ext cx="4160880" cy="3980880"/>
          </a:xfrm>
          <a:prstGeom prst="rect">
            <a:avLst/>
          </a:prstGeom>
          <a:ln>
            <a:noFill/>
          </a:ln>
        </p:spPr>
      </p:pic>
      <p:sp>
        <p:nvSpPr>
          <p:cNvPr id="215" name="CustomShape 2"/>
          <p:cNvSpPr/>
          <p:nvPr/>
        </p:nvSpPr>
        <p:spPr>
          <a:xfrm>
            <a:off x="4162680" y="3036240"/>
            <a:ext cx="3404520" cy="1704240"/>
          </a:xfrm>
          <a:prstGeom prst="left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1 Step function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=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2 Neurons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rafik 5" descr=""/>
          <p:cNvPicPr/>
          <p:nvPr/>
        </p:nvPicPr>
        <p:blipFill>
          <a:blip r:embed="rId1"/>
          <a:stretch/>
        </p:blipFill>
        <p:spPr>
          <a:xfrm>
            <a:off x="838080" y="2264400"/>
            <a:ext cx="3301560" cy="2783520"/>
          </a:xfrm>
          <a:prstGeom prst="rect">
            <a:avLst/>
          </a:prstGeom>
          <a:ln>
            <a:noFill/>
          </a:ln>
        </p:spPr>
      </p:pic>
      <p:sp>
        <p:nvSpPr>
          <p:cNvPr id="21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de-DE" sz="4400" spc="-1" strike="noStrike">
                <a:solidFill>
                  <a:srgbClr val="000000"/>
                </a:solidFill>
                <a:latin typeface="Calibri Light"/>
              </a:rPr>
              <a:t>Universal Approximation Theorem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8" name="CustomShape 2"/>
          <p:cNvSpPr/>
          <p:nvPr/>
        </p:nvSpPr>
        <p:spPr>
          <a:xfrm>
            <a:off x="4162680" y="3036240"/>
            <a:ext cx="3404520" cy="1704240"/>
          </a:xfrm>
          <a:prstGeom prst="left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n Step function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=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2n Neurons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19" name="Grafik 6" descr=""/>
          <p:cNvPicPr/>
          <p:nvPr/>
        </p:nvPicPr>
        <p:blipFill>
          <a:blip r:embed="rId2"/>
          <a:stretch/>
        </p:blipFill>
        <p:spPr>
          <a:xfrm>
            <a:off x="7720920" y="2251080"/>
            <a:ext cx="3785400" cy="3005640"/>
          </a:xfrm>
          <a:prstGeom prst="rect">
            <a:avLst/>
          </a:prstGeom>
          <a:ln>
            <a:noFill/>
          </a:ln>
        </p:spPr>
      </p:pic>
      <p:sp>
        <p:nvSpPr>
          <p:cNvPr id="220" name="CustomShape 3"/>
          <p:cNvSpPr/>
          <p:nvPr/>
        </p:nvSpPr>
        <p:spPr>
          <a:xfrm>
            <a:off x="3965400" y="5257440"/>
            <a:ext cx="42609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ff0000"/>
                </a:solidFill>
                <a:latin typeface="Calibri"/>
              </a:rPr>
              <a:t>No guarantee to learn the right parameters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extShape 1"/>
          <p:cNvSpPr txBox="1"/>
          <p:nvPr/>
        </p:nvSpPr>
        <p:spPr>
          <a:xfrm>
            <a:off x="838080" y="39492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0" lang="de-DE" sz="4400" spc="-1" strike="noStrike">
                <a:solidFill>
                  <a:srgbClr val="000000"/>
                </a:solidFill>
                <a:latin typeface="Calibri Light"/>
              </a:rPr>
              <a:t>Demo: Neural Network in action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2" name="Grafik 3" descr=""/>
          <p:cNvPicPr/>
          <p:nvPr/>
        </p:nvPicPr>
        <p:blipFill>
          <a:blip r:embed="rId1"/>
          <a:stretch/>
        </p:blipFill>
        <p:spPr>
          <a:xfrm>
            <a:off x="1866240" y="1525320"/>
            <a:ext cx="8459280" cy="4606920"/>
          </a:xfrm>
          <a:prstGeom prst="rect">
            <a:avLst/>
          </a:prstGeom>
          <a:ln>
            <a:noFill/>
          </a:ln>
        </p:spPr>
      </p:pic>
      <p:sp>
        <p:nvSpPr>
          <p:cNvPr id="223" name="CustomShape 2"/>
          <p:cNvSpPr/>
          <p:nvPr/>
        </p:nvSpPr>
        <p:spPr>
          <a:xfrm>
            <a:off x="957960" y="2908800"/>
            <a:ext cx="907920" cy="321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tailEnd len="med" type="triangle" w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24" name="CustomShape 3"/>
          <p:cNvSpPr/>
          <p:nvPr/>
        </p:nvSpPr>
        <p:spPr>
          <a:xfrm>
            <a:off x="313560" y="2481480"/>
            <a:ext cx="12859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Dataset(x,y)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25" name="CustomShape 4"/>
          <p:cNvSpPr/>
          <p:nvPr/>
        </p:nvSpPr>
        <p:spPr>
          <a:xfrm flipH="1" flipV="1">
            <a:off x="3677400" y="5915520"/>
            <a:ext cx="14400" cy="435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tailEnd len="med" type="triangle" w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26" name="CustomShape 5"/>
          <p:cNvSpPr/>
          <p:nvPr/>
        </p:nvSpPr>
        <p:spPr>
          <a:xfrm>
            <a:off x="3946320" y="2200680"/>
            <a:ext cx="1484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Single Neuron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27" name="CustomShape 6"/>
          <p:cNvSpPr/>
          <p:nvPr/>
        </p:nvSpPr>
        <p:spPr>
          <a:xfrm flipH="1" flipV="1">
            <a:off x="7506000" y="4188240"/>
            <a:ext cx="121320" cy="2217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tailEnd len="med" type="triangle" w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28" name="CustomShape 7"/>
          <p:cNvSpPr/>
          <p:nvPr/>
        </p:nvSpPr>
        <p:spPr>
          <a:xfrm>
            <a:off x="7002360" y="6406920"/>
            <a:ext cx="13928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Output Layer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29" name="CustomShape 8"/>
          <p:cNvSpPr/>
          <p:nvPr/>
        </p:nvSpPr>
        <p:spPr>
          <a:xfrm flipH="1">
            <a:off x="10075680" y="2876760"/>
            <a:ext cx="1061280" cy="714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tailEnd len="med" type="triangle" w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30" name="CustomShape 9"/>
          <p:cNvSpPr/>
          <p:nvPr/>
        </p:nvSpPr>
        <p:spPr>
          <a:xfrm>
            <a:off x="10387800" y="1953360"/>
            <a:ext cx="149904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Visualization of trained model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31" name="CustomShape 10"/>
          <p:cNvSpPr/>
          <p:nvPr/>
        </p:nvSpPr>
        <p:spPr>
          <a:xfrm rot="5400000">
            <a:off x="5735880" y="4058640"/>
            <a:ext cx="332280" cy="2996280"/>
          </a:xfrm>
          <a:prstGeom prst="rightBrace">
            <a:avLst>
              <a:gd name="adj1" fmla="val 84226"/>
              <a:gd name="adj2" fmla="val 50000"/>
            </a:avLst>
          </a:prstGeom>
          <a:noFill/>
          <a:ln w="3816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32" name="CustomShape 11"/>
          <p:cNvSpPr/>
          <p:nvPr/>
        </p:nvSpPr>
        <p:spPr>
          <a:xfrm>
            <a:off x="5201640" y="5947920"/>
            <a:ext cx="1484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Hidden Layers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33" name="CustomShape 12"/>
          <p:cNvSpPr/>
          <p:nvPr/>
        </p:nvSpPr>
        <p:spPr>
          <a:xfrm>
            <a:off x="4688640" y="2570040"/>
            <a:ext cx="231480" cy="660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tailEnd len="med" type="triangle" w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34" name="CustomShape 13"/>
          <p:cNvSpPr/>
          <p:nvPr/>
        </p:nvSpPr>
        <p:spPr>
          <a:xfrm>
            <a:off x="3217680" y="6504120"/>
            <a:ext cx="1223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Input Layer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CustomShape 1"/>
          <p:cNvSpPr/>
          <p:nvPr/>
        </p:nvSpPr>
        <p:spPr>
          <a:xfrm>
            <a:off x="792720" y="1672560"/>
            <a:ext cx="480960" cy="99432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6" name="TextShape 2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de-DE" sz="4400" spc="-1" strike="noStrike">
                <a:solidFill>
                  <a:srgbClr val="000000"/>
                </a:solidFill>
                <a:latin typeface="Calibri Light"/>
              </a:rPr>
              <a:t>Training Neural Networks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7" name="TextShape 3"/>
          <p:cNvSpPr txBox="1"/>
          <p:nvPr/>
        </p:nvSpPr>
        <p:spPr>
          <a:xfrm>
            <a:off x="842040" y="1672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1. Forward pass: compute output based on input of training data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2. Backward pass: Adjust weights/biases to reduce loss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38" name="Picture 2" descr=""/>
          <p:cNvPicPr/>
          <p:nvPr/>
        </p:nvPicPr>
        <p:blipFill>
          <a:blip r:embed="rId1"/>
          <a:srcRect l="49994" t="0" r="0" b="11445"/>
          <a:stretch/>
        </p:blipFill>
        <p:spPr>
          <a:xfrm>
            <a:off x="7789320" y="4741560"/>
            <a:ext cx="3335040" cy="1931400"/>
          </a:xfrm>
          <a:prstGeom prst="rect">
            <a:avLst/>
          </a:prstGeom>
          <a:ln>
            <a:noFill/>
          </a:ln>
        </p:spPr>
      </p:pic>
      <p:pic>
        <p:nvPicPr>
          <p:cNvPr id="239" name="Picture 4" descr=""/>
          <p:cNvPicPr/>
          <p:nvPr/>
        </p:nvPicPr>
        <p:blipFill>
          <a:blip r:embed="rId2"/>
          <a:stretch/>
        </p:blipFill>
        <p:spPr>
          <a:xfrm>
            <a:off x="1273680" y="3186360"/>
            <a:ext cx="5431320" cy="3486240"/>
          </a:xfrm>
          <a:prstGeom prst="rect">
            <a:avLst/>
          </a:prstGeom>
          <a:ln>
            <a:noFill/>
          </a:ln>
        </p:spPr>
      </p:pic>
      <p:pic>
        <p:nvPicPr>
          <p:cNvPr id="240" name="Picture 2" descr=""/>
          <p:cNvPicPr/>
          <p:nvPr/>
        </p:nvPicPr>
        <p:blipFill>
          <a:blip r:embed="rId3"/>
          <a:srcRect l="5547" t="0" r="56324" b="16433"/>
          <a:stretch/>
        </p:blipFill>
        <p:spPr>
          <a:xfrm>
            <a:off x="8254440" y="2818080"/>
            <a:ext cx="2683080" cy="1923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de-DE" sz="4400" spc="-1" strike="noStrike">
                <a:solidFill>
                  <a:srgbClr val="000000"/>
                </a:solidFill>
                <a:latin typeface="Calibri Light"/>
              </a:rPr>
              <a:t>Gradient Descent: minimizing the loss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42" name="Picture 2" descr=""/>
          <p:cNvPicPr/>
          <p:nvPr/>
        </p:nvPicPr>
        <p:blipFill>
          <a:blip r:embed="rId1"/>
          <a:stretch/>
        </p:blipFill>
        <p:spPr>
          <a:xfrm>
            <a:off x="1651320" y="1690560"/>
            <a:ext cx="8105040" cy="3174120"/>
          </a:xfrm>
          <a:prstGeom prst="rect">
            <a:avLst/>
          </a:prstGeom>
          <a:ln>
            <a:noFill/>
          </a:ln>
        </p:spPr>
      </p:pic>
      <p:pic>
        <p:nvPicPr>
          <p:cNvPr id="243" name="Picture 4" descr=""/>
          <p:cNvPicPr/>
          <p:nvPr/>
        </p:nvPicPr>
        <p:blipFill>
          <a:blip r:embed="rId2"/>
          <a:stretch/>
        </p:blipFill>
        <p:spPr>
          <a:xfrm>
            <a:off x="3270600" y="4999680"/>
            <a:ext cx="4866840" cy="1780920"/>
          </a:xfrm>
          <a:prstGeom prst="rect">
            <a:avLst/>
          </a:prstGeom>
          <a:ln>
            <a:noFill/>
          </a:ln>
        </p:spPr>
      </p:pic>
      <p:sp>
        <p:nvSpPr>
          <p:cNvPr id="244" name="CustomShape 2"/>
          <p:cNvSpPr/>
          <p:nvPr/>
        </p:nvSpPr>
        <p:spPr>
          <a:xfrm flipV="1">
            <a:off x="2986920" y="5406840"/>
            <a:ext cx="1209960" cy="86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tailEnd len="med" type="triangle" w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45" name="CustomShape 3"/>
          <p:cNvSpPr/>
          <p:nvPr/>
        </p:nvSpPr>
        <p:spPr>
          <a:xfrm>
            <a:off x="115560" y="5310360"/>
            <a:ext cx="28540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Do this for every weight/bias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de-DE" sz="4400" spc="-1" strike="noStrike">
                <a:solidFill>
                  <a:srgbClr val="000000"/>
                </a:solidFill>
                <a:latin typeface="Calibri Light"/>
              </a:rPr>
              <a:t>Deep Double Descent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7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Phenomena in modern deep learning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48" name="Grafik 9" descr=""/>
          <p:cNvPicPr/>
          <p:nvPr/>
        </p:nvPicPr>
        <p:blipFill>
          <a:blip r:embed="rId1"/>
          <a:stretch/>
        </p:blipFill>
        <p:spPr>
          <a:xfrm>
            <a:off x="584640" y="2342520"/>
            <a:ext cx="6121440" cy="4101480"/>
          </a:xfrm>
          <a:prstGeom prst="rect">
            <a:avLst/>
          </a:prstGeom>
          <a:ln>
            <a:noFill/>
          </a:ln>
        </p:spPr>
      </p:pic>
      <p:sp>
        <p:nvSpPr>
          <p:cNvPr id="249" name="CustomShape 3"/>
          <p:cNvSpPr/>
          <p:nvPr/>
        </p:nvSpPr>
        <p:spPr>
          <a:xfrm>
            <a:off x="6706440" y="2905560"/>
            <a:ext cx="5137200" cy="255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Performance improves, gets worse and improves again by adding more complexity, data or training time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Can be avoided by regularization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Can’t be explained at the moment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de-DE" sz="4400" spc="-1" strike="noStrike">
                <a:solidFill>
                  <a:srgbClr val="000000"/>
                </a:solidFill>
                <a:latin typeface="Calibri Light"/>
              </a:rPr>
              <a:t>DDD: bigger models are sometimes worse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1" name="Grafik 9" descr=""/>
          <p:cNvPicPr/>
          <p:nvPr/>
        </p:nvPicPr>
        <p:blipFill>
          <a:blip r:embed="rId1"/>
          <a:stretch/>
        </p:blipFill>
        <p:spPr>
          <a:xfrm>
            <a:off x="3035160" y="1628640"/>
            <a:ext cx="6121440" cy="4101480"/>
          </a:xfrm>
          <a:prstGeom prst="rect">
            <a:avLst/>
          </a:prstGeom>
          <a:ln>
            <a:noFill/>
          </a:ln>
        </p:spPr>
      </p:pic>
      <p:sp>
        <p:nvSpPr>
          <p:cNvPr id="252" name="CustomShape 2"/>
          <p:cNvSpPr/>
          <p:nvPr/>
        </p:nvSpPr>
        <p:spPr>
          <a:xfrm flipV="1">
            <a:off x="2865240" y="4676040"/>
            <a:ext cx="1671840" cy="861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3" name="CustomShape 3"/>
          <p:cNvSpPr/>
          <p:nvPr/>
        </p:nvSpPr>
        <p:spPr>
          <a:xfrm>
            <a:off x="868320" y="5311440"/>
            <a:ext cx="26071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Model is just large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enough to fit training data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54" name="CustomShape 4"/>
          <p:cNvSpPr/>
          <p:nvPr/>
        </p:nvSpPr>
        <p:spPr>
          <a:xfrm>
            <a:off x="2525400" y="2603880"/>
            <a:ext cx="1702080" cy="470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5" name="CustomShape 5"/>
          <p:cNvSpPr/>
          <p:nvPr/>
        </p:nvSpPr>
        <p:spPr>
          <a:xfrm>
            <a:off x="691920" y="2157120"/>
            <a:ext cx="215928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More complex model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performs worse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Picture 2" descr=""/>
          <p:cNvPicPr/>
          <p:nvPr/>
        </p:nvPicPr>
        <p:blipFill>
          <a:blip r:embed="rId1"/>
          <a:stretch/>
        </p:blipFill>
        <p:spPr>
          <a:xfrm>
            <a:off x="2238120" y="1708200"/>
            <a:ext cx="7715520" cy="4500360"/>
          </a:xfrm>
          <a:prstGeom prst="rect">
            <a:avLst/>
          </a:prstGeom>
          <a:ln>
            <a:noFill/>
          </a:ln>
        </p:spPr>
      </p:pic>
      <p:sp>
        <p:nvSpPr>
          <p:cNvPr id="25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de-DE" sz="4400" spc="-1" strike="noStrike">
                <a:solidFill>
                  <a:srgbClr val="000000"/>
                </a:solidFill>
                <a:latin typeface="Calibri Light"/>
              </a:rPr>
              <a:t>DDD: more data is sometimes worse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8" name="CustomShape 2"/>
          <p:cNvSpPr/>
          <p:nvPr/>
        </p:nvSpPr>
        <p:spPr>
          <a:xfrm flipV="1">
            <a:off x="4563360" y="3822480"/>
            <a:ext cx="661320" cy="238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9" name="CustomShape 3"/>
          <p:cNvSpPr/>
          <p:nvPr/>
        </p:nvSpPr>
        <p:spPr>
          <a:xfrm>
            <a:off x="3573360" y="6138720"/>
            <a:ext cx="398520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Less complicated models cannot capture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all data </a:t>
            </a:r>
            <a:r>
              <a:rPr b="0" lang="en-US" sz="18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worse generalisation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60" name="CustomShape 4"/>
          <p:cNvSpPr/>
          <p:nvPr/>
        </p:nvSpPr>
        <p:spPr>
          <a:xfrm flipH="1">
            <a:off x="6335640" y="2873880"/>
            <a:ext cx="3618000" cy="1014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1" name="CustomShape 5"/>
          <p:cNvSpPr/>
          <p:nvPr/>
        </p:nvSpPr>
        <p:spPr>
          <a:xfrm>
            <a:off x="10060200" y="2052720"/>
            <a:ext cx="187740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Once model is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Complex enough,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more data is again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better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icture 2" descr=""/>
          <p:cNvPicPr/>
          <p:nvPr/>
        </p:nvPicPr>
        <p:blipFill>
          <a:blip r:embed="rId1"/>
          <a:stretch/>
        </p:blipFill>
        <p:spPr>
          <a:xfrm>
            <a:off x="23040" y="1690560"/>
            <a:ext cx="12145320" cy="3819240"/>
          </a:xfrm>
          <a:prstGeom prst="rect">
            <a:avLst/>
          </a:prstGeom>
          <a:ln>
            <a:noFill/>
          </a:ln>
        </p:spPr>
      </p:pic>
      <p:sp>
        <p:nvSpPr>
          <p:cNvPr id="263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de-DE" sz="4400" spc="-1" strike="noStrike">
                <a:solidFill>
                  <a:srgbClr val="000000"/>
                </a:solidFill>
                <a:latin typeface="Calibri Light"/>
              </a:rPr>
              <a:t>DDD: training longer undoes overfitting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4" name="CustomShape 2"/>
          <p:cNvSpPr/>
          <p:nvPr/>
        </p:nvSpPr>
        <p:spPr>
          <a:xfrm flipV="1">
            <a:off x="8865360" y="3600720"/>
            <a:ext cx="252360" cy="2389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5" name="CustomShape 3"/>
          <p:cNvSpPr/>
          <p:nvPr/>
        </p:nvSpPr>
        <p:spPr>
          <a:xfrm>
            <a:off x="7417440" y="5990400"/>
            <a:ext cx="28951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Test Error is getting worse (overfitting)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66" name="CustomShape 4"/>
          <p:cNvSpPr/>
          <p:nvPr/>
        </p:nvSpPr>
        <p:spPr>
          <a:xfrm flipH="1">
            <a:off x="10884960" y="1690560"/>
            <a:ext cx="16920" cy="947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7" name="CustomShape 5"/>
          <p:cNvSpPr/>
          <p:nvPr/>
        </p:nvSpPr>
        <p:spPr>
          <a:xfrm>
            <a:off x="10003320" y="1027800"/>
            <a:ext cx="19551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Test Error is getting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better once again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de-DE" sz="4400" spc="-1" strike="noStrike">
                <a:solidFill>
                  <a:srgbClr val="000000"/>
                </a:solidFill>
                <a:latin typeface="Calibri Light"/>
              </a:rPr>
              <a:t>Convolutional Neural Networks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69" name="Picture 6" descr=""/>
          <p:cNvPicPr/>
          <p:nvPr/>
        </p:nvPicPr>
        <p:blipFill>
          <a:blip r:embed="rId1"/>
          <a:stretch/>
        </p:blipFill>
        <p:spPr>
          <a:xfrm>
            <a:off x="1751400" y="1595520"/>
            <a:ext cx="8688600" cy="4650840"/>
          </a:xfrm>
          <a:prstGeom prst="rect">
            <a:avLst/>
          </a:prstGeom>
          <a:ln>
            <a:noFill/>
          </a:ln>
        </p:spPr>
      </p:pic>
      <p:sp>
        <p:nvSpPr>
          <p:cNvPr id="270" name="CustomShape 2"/>
          <p:cNvSpPr/>
          <p:nvPr/>
        </p:nvSpPr>
        <p:spPr>
          <a:xfrm>
            <a:off x="2429640" y="2516760"/>
            <a:ext cx="1001160" cy="208800"/>
          </a:xfrm>
          <a:prstGeom prst="ellipse">
            <a:avLst/>
          </a:prstGeom>
          <a:noFill/>
          <a:ln w="3816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</p:sp>
      <p:sp>
        <p:nvSpPr>
          <p:cNvPr id="271" name="CustomShape 3"/>
          <p:cNvSpPr/>
          <p:nvPr/>
        </p:nvSpPr>
        <p:spPr>
          <a:xfrm>
            <a:off x="3897000" y="2778120"/>
            <a:ext cx="1001160" cy="208800"/>
          </a:xfrm>
          <a:prstGeom prst="ellipse">
            <a:avLst/>
          </a:prstGeom>
          <a:noFill/>
          <a:ln w="3816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rafik 6" descr=""/>
          <p:cNvPicPr/>
          <p:nvPr/>
        </p:nvPicPr>
        <p:blipFill>
          <a:blip r:embed="rId1"/>
          <a:stretch/>
        </p:blipFill>
        <p:spPr>
          <a:xfrm>
            <a:off x="6773040" y="0"/>
            <a:ext cx="5418720" cy="6857640"/>
          </a:xfrm>
          <a:prstGeom prst="rect">
            <a:avLst/>
          </a:prstGeom>
          <a:ln>
            <a:noFill/>
          </a:ln>
        </p:spPr>
      </p:pic>
      <p:sp>
        <p:nvSpPr>
          <p:cNvPr id="171" name="TextShape 1"/>
          <p:cNvSpPr txBox="1"/>
          <p:nvPr/>
        </p:nvSpPr>
        <p:spPr>
          <a:xfrm>
            <a:off x="1219320" y="2307600"/>
            <a:ext cx="9753120" cy="9406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0" lang="de-DE" sz="6000" spc="-1" strike="noStrike">
                <a:solidFill>
                  <a:srgbClr val="000000"/>
                </a:solidFill>
                <a:latin typeface="Calibri Light"/>
              </a:rPr>
              <a:t>Introduction to Deep Learning</a:t>
            </a:r>
            <a:endParaRPr b="0" lang="de-DE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2" name="TextShape 2"/>
          <p:cNvSpPr txBox="1"/>
          <p:nvPr/>
        </p:nvSpPr>
        <p:spPr>
          <a:xfrm>
            <a:off x="1523880" y="3340800"/>
            <a:ext cx="9143640" cy="1317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Seminar in Deep Neural Networks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Jonas Bokstaller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02.03.2021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de-DE" sz="4400" spc="-1" strike="noStrike">
                <a:solidFill>
                  <a:srgbClr val="000000"/>
                </a:solidFill>
                <a:latin typeface="Calibri Light"/>
              </a:rPr>
              <a:t>Convolution</a:t>
            </a:r>
            <a:r>
              <a:rPr b="0" lang="de-DE" sz="4400" spc="-1" strike="noStrike">
                <a:solidFill>
                  <a:srgbClr val="000000"/>
                </a:solidFill>
                <a:latin typeface="Calibri Light"/>
              </a:rPr>
              <a:t>: Intuition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73" name="Grafik 2" descr=""/>
          <p:cNvPicPr/>
          <p:nvPr/>
        </p:nvPicPr>
        <p:blipFill>
          <a:blip r:embed="rId1"/>
          <a:stretch/>
        </p:blipFill>
        <p:spPr>
          <a:xfrm>
            <a:off x="857160" y="2221560"/>
            <a:ext cx="10477080" cy="2466720"/>
          </a:xfrm>
          <a:prstGeom prst="rect">
            <a:avLst/>
          </a:prstGeom>
          <a:ln>
            <a:noFill/>
          </a:ln>
        </p:spPr>
      </p:pic>
      <p:sp>
        <p:nvSpPr>
          <p:cNvPr id="274" name="CustomShape 2"/>
          <p:cNvSpPr/>
          <p:nvPr/>
        </p:nvSpPr>
        <p:spPr>
          <a:xfrm>
            <a:off x="4937760" y="4503960"/>
            <a:ext cx="23162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Vertical Edge detection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de-DE" sz="4400" spc="-1" strike="noStrike">
                <a:solidFill>
                  <a:srgbClr val="000000"/>
                </a:solidFill>
                <a:latin typeface="Calibri Light"/>
              </a:rPr>
              <a:t>Convolution</a:t>
            </a:r>
            <a:r>
              <a:rPr b="0" lang="de-DE" sz="4400" spc="-1" strike="noStrike">
                <a:solidFill>
                  <a:srgbClr val="000000"/>
                </a:solidFill>
                <a:latin typeface="Calibri Light"/>
              </a:rPr>
              <a:t>: Intuition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76" name="Picture 2" descr=""/>
          <p:cNvPicPr/>
          <p:nvPr/>
        </p:nvPicPr>
        <p:blipFill>
          <a:blip r:embed="rId1"/>
          <a:stretch/>
        </p:blipFill>
        <p:spPr>
          <a:xfrm>
            <a:off x="469080" y="2411640"/>
            <a:ext cx="4329000" cy="3148200"/>
          </a:xfrm>
          <a:prstGeom prst="rect">
            <a:avLst/>
          </a:prstGeom>
          <a:ln>
            <a:noFill/>
          </a:ln>
        </p:spPr>
      </p:pic>
      <p:sp>
        <p:nvSpPr>
          <p:cNvPr id="277" name="CustomShape 2"/>
          <p:cNvSpPr/>
          <p:nvPr/>
        </p:nvSpPr>
        <p:spPr>
          <a:xfrm>
            <a:off x="5233680" y="3422520"/>
            <a:ext cx="1967760" cy="56340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8" name="CustomShape 3"/>
          <p:cNvSpPr/>
          <p:nvPr/>
        </p:nvSpPr>
        <p:spPr>
          <a:xfrm>
            <a:off x="5174640" y="4049640"/>
            <a:ext cx="184212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Kernel Size: 3x3x1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Stride: 1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Zero-Padding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79" name="Picture 6" descr=""/>
          <p:cNvPicPr/>
          <p:nvPr/>
        </p:nvPicPr>
        <p:blipFill>
          <a:blip r:embed="rId2"/>
          <a:stretch/>
        </p:blipFill>
        <p:spPr>
          <a:xfrm rot="1692000">
            <a:off x="7749000" y="1517760"/>
            <a:ext cx="3205440" cy="3643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de-DE" sz="4400" spc="-1" strike="noStrike">
                <a:solidFill>
                  <a:srgbClr val="000000"/>
                </a:solidFill>
                <a:latin typeface="Calibri Light"/>
              </a:rPr>
              <a:t>Convolution</a:t>
            </a:r>
            <a:r>
              <a:rPr b="0" lang="de-DE" sz="4400" spc="-1" strike="noStrike">
                <a:solidFill>
                  <a:srgbClr val="000000"/>
                </a:solidFill>
                <a:latin typeface="Calibri Light"/>
              </a:rPr>
              <a:t>: Intuition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81" name="Picture 2" descr=""/>
          <p:cNvPicPr/>
          <p:nvPr/>
        </p:nvPicPr>
        <p:blipFill>
          <a:blip r:embed="rId1"/>
          <a:stretch/>
        </p:blipFill>
        <p:spPr>
          <a:xfrm>
            <a:off x="469080" y="2411640"/>
            <a:ext cx="4329000" cy="3148200"/>
          </a:xfrm>
          <a:prstGeom prst="rect">
            <a:avLst/>
          </a:prstGeom>
          <a:ln>
            <a:noFill/>
          </a:ln>
        </p:spPr>
      </p:pic>
      <p:sp>
        <p:nvSpPr>
          <p:cNvPr id="282" name="CustomShape 2"/>
          <p:cNvSpPr/>
          <p:nvPr/>
        </p:nvSpPr>
        <p:spPr>
          <a:xfrm>
            <a:off x="5233680" y="3422520"/>
            <a:ext cx="1967760" cy="56340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3" name="CustomShape 3"/>
          <p:cNvSpPr/>
          <p:nvPr/>
        </p:nvSpPr>
        <p:spPr>
          <a:xfrm>
            <a:off x="5174640" y="4049640"/>
            <a:ext cx="184212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Kernel Size: 3x3x1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Stride: 2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Zero-Padding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84" name="Picture 2" descr=""/>
          <p:cNvPicPr/>
          <p:nvPr/>
        </p:nvPicPr>
        <p:blipFill>
          <a:blip r:embed="rId2"/>
          <a:stretch/>
        </p:blipFill>
        <p:spPr>
          <a:xfrm rot="1632600">
            <a:off x="7542360" y="1990800"/>
            <a:ext cx="3256560" cy="3141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de-DE" sz="4400" spc="-1" strike="noStrike">
                <a:solidFill>
                  <a:srgbClr val="000000"/>
                </a:solidFill>
                <a:latin typeface="Calibri Light"/>
              </a:rPr>
              <a:t>Convolution</a:t>
            </a:r>
            <a:r>
              <a:rPr b="0" lang="de-DE" sz="4400" spc="-1" strike="noStrike">
                <a:solidFill>
                  <a:srgbClr val="000000"/>
                </a:solidFill>
                <a:latin typeface="Calibri Light"/>
              </a:rPr>
              <a:t>: Math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86" name="Picture 2" descr=""/>
          <p:cNvPicPr/>
          <p:nvPr/>
        </p:nvPicPr>
        <p:blipFill>
          <a:blip r:embed="rId1"/>
          <a:stretch/>
        </p:blipFill>
        <p:spPr>
          <a:xfrm>
            <a:off x="1523880" y="1302120"/>
            <a:ext cx="9143640" cy="5143320"/>
          </a:xfrm>
          <a:prstGeom prst="rect">
            <a:avLst/>
          </a:prstGeom>
          <a:ln>
            <a:noFill/>
          </a:ln>
        </p:spPr>
      </p:pic>
      <p:sp>
        <p:nvSpPr>
          <p:cNvPr id="287" name="CustomShape 2"/>
          <p:cNvSpPr/>
          <p:nvPr/>
        </p:nvSpPr>
        <p:spPr>
          <a:xfrm flipH="1">
            <a:off x="6574320" y="1140840"/>
            <a:ext cx="826920" cy="1514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tailEnd len="med" type="triangle" w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88" name="CustomShape 3"/>
          <p:cNvSpPr/>
          <p:nvPr/>
        </p:nvSpPr>
        <p:spPr>
          <a:xfrm>
            <a:off x="5667480" y="365040"/>
            <a:ext cx="445140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Filters capture spatial/temporal dependencies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Reduces dimensionality </a:t>
            </a:r>
            <a:r>
              <a:rPr b="0" lang="en-US" sz="18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Faster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de-DE" sz="4400" spc="-1" strike="noStrike">
                <a:solidFill>
                  <a:srgbClr val="000000"/>
                </a:solidFill>
                <a:latin typeface="Calibri Light"/>
              </a:rPr>
              <a:t>Convolution</a:t>
            </a:r>
            <a:r>
              <a:rPr b="0" lang="de-DE" sz="4400" spc="-1" strike="noStrike">
                <a:solidFill>
                  <a:srgbClr val="000000"/>
                </a:solidFill>
                <a:latin typeface="Calibri Light"/>
              </a:rPr>
              <a:t>: Math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90" name="Picture 2" descr=""/>
          <p:cNvPicPr/>
          <p:nvPr/>
        </p:nvPicPr>
        <p:blipFill>
          <a:blip r:embed="rId1"/>
          <a:stretch/>
        </p:blipFill>
        <p:spPr>
          <a:xfrm>
            <a:off x="1523880" y="1302120"/>
            <a:ext cx="9143640" cy="5143320"/>
          </a:xfrm>
          <a:prstGeom prst="rect">
            <a:avLst/>
          </a:prstGeom>
          <a:ln>
            <a:noFill/>
          </a:ln>
        </p:spPr>
      </p:pic>
      <p:sp>
        <p:nvSpPr>
          <p:cNvPr id="291" name="CustomShape 2"/>
          <p:cNvSpPr/>
          <p:nvPr/>
        </p:nvSpPr>
        <p:spPr>
          <a:xfrm flipH="1">
            <a:off x="6574320" y="1140840"/>
            <a:ext cx="826920" cy="1514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tailEnd len="med" type="triangle" w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92" name="CustomShape 3"/>
          <p:cNvSpPr/>
          <p:nvPr/>
        </p:nvSpPr>
        <p:spPr>
          <a:xfrm>
            <a:off x="5960520" y="771480"/>
            <a:ext cx="37260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BUT: Filter weights need to be learned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de-DE" sz="4400" spc="-1" strike="noStrike">
                <a:solidFill>
                  <a:srgbClr val="000000"/>
                </a:solidFill>
                <a:latin typeface="Calibri Light"/>
              </a:rPr>
              <a:t>Pooling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4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Reduce Image Size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Max/Min/Average Pooling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95" name="Picture 2" descr=""/>
          <p:cNvPicPr/>
          <p:nvPr/>
        </p:nvPicPr>
        <p:blipFill>
          <a:blip r:embed="rId1"/>
          <a:stretch/>
        </p:blipFill>
        <p:spPr>
          <a:xfrm>
            <a:off x="6475680" y="3256920"/>
            <a:ext cx="4877640" cy="3054600"/>
          </a:xfrm>
          <a:prstGeom prst="rect">
            <a:avLst/>
          </a:prstGeom>
          <a:ln>
            <a:noFill/>
          </a:ln>
        </p:spPr>
      </p:pic>
      <p:pic>
        <p:nvPicPr>
          <p:cNvPr id="296" name="Picture 4" descr=""/>
          <p:cNvPicPr/>
          <p:nvPr/>
        </p:nvPicPr>
        <p:blipFill>
          <a:blip r:embed="rId2"/>
          <a:stretch/>
        </p:blipFill>
        <p:spPr>
          <a:xfrm>
            <a:off x="1237680" y="3092400"/>
            <a:ext cx="4187520" cy="3084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Picture 4" descr=""/>
          <p:cNvPicPr/>
          <p:nvPr/>
        </p:nvPicPr>
        <p:blipFill>
          <a:blip r:embed="rId1"/>
          <a:srcRect l="1141" t="7691" r="650" b="19578"/>
          <a:stretch/>
        </p:blipFill>
        <p:spPr>
          <a:xfrm>
            <a:off x="622080" y="1175760"/>
            <a:ext cx="10947600" cy="4528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Picture 2" descr=""/>
          <p:cNvPicPr/>
          <p:nvPr/>
        </p:nvPicPr>
        <p:blipFill>
          <a:blip r:embed="rId1"/>
          <a:stretch/>
        </p:blipFill>
        <p:spPr>
          <a:xfrm>
            <a:off x="1811520" y="352440"/>
            <a:ext cx="8429400" cy="6316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de-DE" sz="4400" spc="-1" strike="noStrike">
                <a:solidFill>
                  <a:srgbClr val="000000"/>
                </a:solidFill>
                <a:latin typeface="Calibri Light"/>
              </a:rPr>
              <a:t>CNN: Example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00" name="Picture 2" descr=""/>
          <p:cNvPicPr/>
          <p:nvPr/>
        </p:nvPicPr>
        <p:blipFill>
          <a:blip r:embed="rId1"/>
          <a:stretch/>
        </p:blipFill>
        <p:spPr>
          <a:xfrm>
            <a:off x="1490400" y="1795320"/>
            <a:ext cx="9210960" cy="4161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de-DE" sz="4400" spc="-1" strike="noStrike">
                <a:solidFill>
                  <a:srgbClr val="000000"/>
                </a:solidFill>
                <a:latin typeface="Calibri Light"/>
              </a:rPr>
              <a:t>Adversarial Attacks on CNN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2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We need to know the CNN Model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Defense: train with adversarial examples to improve robustness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03" name="Grafik 3" descr=""/>
          <p:cNvPicPr/>
          <p:nvPr/>
        </p:nvPicPr>
        <p:blipFill>
          <a:blip r:embed="rId1"/>
          <a:stretch/>
        </p:blipFill>
        <p:spPr>
          <a:xfrm>
            <a:off x="3134520" y="2669760"/>
            <a:ext cx="5922720" cy="2339640"/>
          </a:xfrm>
          <a:prstGeom prst="rect">
            <a:avLst/>
          </a:prstGeom>
          <a:ln>
            <a:noFill/>
          </a:ln>
        </p:spPr>
      </p:pic>
      <p:sp>
        <p:nvSpPr>
          <p:cNvPr id="304" name="CustomShape 3"/>
          <p:cNvSpPr/>
          <p:nvPr/>
        </p:nvSpPr>
        <p:spPr>
          <a:xfrm flipH="1">
            <a:off x="6835680" y="1528920"/>
            <a:ext cx="983880" cy="1140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5" name="CustomShape 4"/>
          <p:cNvSpPr/>
          <p:nvPr/>
        </p:nvSpPr>
        <p:spPr>
          <a:xfrm>
            <a:off x="7778880" y="857520"/>
            <a:ext cx="337680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Produce noise by using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Gradient Descent towards Gibbon 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43456c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74" name="Picture 6" descr=""/>
          <p:cNvPicPr/>
          <p:nvPr/>
        </p:nvPicPr>
        <p:blipFill>
          <a:blip r:embed="rId1"/>
          <a:srcRect l="0" t="50439" r="0" b="0"/>
          <a:stretch/>
        </p:blipFill>
        <p:spPr>
          <a:xfrm>
            <a:off x="5302800" y="1981080"/>
            <a:ext cx="6405120" cy="2895120"/>
          </a:xfrm>
          <a:prstGeom prst="rect">
            <a:avLst/>
          </a:prstGeom>
          <a:ln>
            <a:noFill/>
          </a:ln>
        </p:spPr>
      </p:pic>
      <p:sp>
        <p:nvSpPr>
          <p:cNvPr id="175" name="CustomShape 2"/>
          <p:cNvSpPr/>
          <p:nvPr/>
        </p:nvSpPr>
        <p:spPr>
          <a:xfrm>
            <a:off x="878400" y="1636200"/>
            <a:ext cx="4606560" cy="4626720"/>
          </a:xfrm>
          <a:prstGeom prst="ellipse">
            <a:avLst/>
          </a:prstGeom>
          <a:blipFill rotWithShape="0">
            <a:blip r:embed="rId2"/>
            <a:stretch>
              <a:fillRect l="7925" t="5296" r="7938" b="7436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6" name="TextShape 3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de-DE" sz="4400" spc="-1" strike="noStrike">
                <a:solidFill>
                  <a:srgbClr val="ffffff"/>
                </a:solidFill>
                <a:latin typeface="Calibri Light"/>
              </a:rPr>
              <a:t>Deep learning is a subset of ML/AI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de-DE" sz="4400" spc="-1" strike="noStrike">
                <a:solidFill>
                  <a:srgbClr val="000000"/>
                </a:solidFill>
                <a:latin typeface="Calibri Light"/>
              </a:rPr>
              <a:t>Recurrent Neural Networks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07" name="Picture 2" descr=""/>
          <p:cNvPicPr/>
          <p:nvPr/>
        </p:nvPicPr>
        <p:blipFill>
          <a:blip r:embed="rId1"/>
          <a:srcRect l="0" t="13119" r="0" b="0"/>
          <a:stretch/>
        </p:blipFill>
        <p:spPr>
          <a:xfrm>
            <a:off x="2078280" y="2017080"/>
            <a:ext cx="8035200" cy="3809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de-DE" sz="4400" spc="-1" strike="noStrike">
                <a:solidFill>
                  <a:srgbClr val="000000"/>
                </a:solidFill>
                <a:latin typeface="Calibri Light"/>
              </a:rPr>
              <a:t>Recurrent Neural Networks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09" name="Grafik 3" descr=""/>
          <p:cNvPicPr/>
          <p:nvPr/>
        </p:nvPicPr>
        <p:blipFill>
          <a:blip r:embed="rId1"/>
          <a:stretch/>
        </p:blipFill>
        <p:spPr>
          <a:xfrm>
            <a:off x="1114920" y="1938240"/>
            <a:ext cx="9961560" cy="3114360"/>
          </a:xfrm>
          <a:prstGeom prst="rect">
            <a:avLst/>
          </a:prstGeom>
          <a:ln>
            <a:noFill/>
          </a:ln>
        </p:spPr>
      </p:pic>
      <p:sp>
        <p:nvSpPr>
          <p:cNvPr id="310" name="CustomShape 2"/>
          <p:cNvSpPr/>
          <p:nvPr/>
        </p:nvSpPr>
        <p:spPr>
          <a:xfrm>
            <a:off x="9186120" y="5045760"/>
            <a:ext cx="19749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Video Classification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on frame level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11" name="CustomShape 3"/>
          <p:cNvSpPr/>
          <p:nvPr/>
        </p:nvSpPr>
        <p:spPr>
          <a:xfrm>
            <a:off x="2681640" y="5066640"/>
            <a:ext cx="132876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Image </a:t>
            </a:r>
            <a:r>
              <a:rPr b="0" lang="en-US" sz="1800" spc="-1" strike="noStrike">
                <a:solidFill>
                  <a:srgbClr val="000000"/>
                </a:solidFill>
                <a:latin typeface="Wingdings"/>
              </a:rPr>
              <a:t>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Sequence of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Words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12" name="CustomShape 4"/>
          <p:cNvSpPr/>
          <p:nvPr/>
        </p:nvSpPr>
        <p:spPr>
          <a:xfrm>
            <a:off x="4595040" y="5066640"/>
            <a:ext cx="132876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Sequence of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Words </a:t>
            </a:r>
            <a:r>
              <a:rPr b="0" lang="en-US" sz="1800" spc="-1" strike="noStrike">
                <a:solidFill>
                  <a:srgbClr val="000000"/>
                </a:solidFill>
                <a:latin typeface="Wingdings"/>
              </a:rPr>
              <a:t>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Summary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13" name="CustomShape 5"/>
          <p:cNvSpPr/>
          <p:nvPr/>
        </p:nvSpPr>
        <p:spPr>
          <a:xfrm>
            <a:off x="6592320" y="5066640"/>
            <a:ext cx="23684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Machine Translation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14" name="CustomShape 6"/>
          <p:cNvSpPr/>
          <p:nvPr/>
        </p:nvSpPr>
        <p:spPr>
          <a:xfrm>
            <a:off x="1225440" y="5066640"/>
            <a:ext cx="98280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Original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RNN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Network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de-DE" sz="4400" spc="-1" strike="noStrike">
                <a:solidFill>
                  <a:srgbClr val="000000"/>
                </a:solidFill>
                <a:latin typeface="Calibri Light"/>
              </a:rPr>
              <a:t>Recurrent Neural Networks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6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Used for sequence data: 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17" name="Picture 4" descr=""/>
          <p:cNvPicPr/>
          <p:nvPr/>
        </p:nvPicPr>
        <p:blipFill>
          <a:blip r:embed="rId1"/>
          <a:stretch/>
        </p:blipFill>
        <p:spPr>
          <a:xfrm>
            <a:off x="2590200" y="2455200"/>
            <a:ext cx="7011360" cy="3936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de-DE" sz="4400" spc="-1" strike="noStrike">
                <a:solidFill>
                  <a:srgbClr val="000000"/>
                </a:solidFill>
                <a:latin typeface="Calibri Light"/>
              </a:rPr>
              <a:t>Recurrent Neural Networks: Intuition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19" name="Picture 2" descr=""/>
          <p:cNvPicPr/>
          <p:nvPr/>
        </p:nvPicPr>
        <p:blipFill>
          <a:blip r:embed="rId1"/>
          <a:stretch/>
        </p:blipFill>
        <p:spPr>
          <a:xfrm>
            <a:off x="315360" y="2030400"/>
            <a:ext cx="9018000" cy="3569040"/>
          </a:xfrm>
          <a:prstGeom prst="rect">
            <a:avLst/>
          </a:prstGeom>
          <a:ln>
            <a:noFill/>
          </a:ln>
        </p:spPr>
      </p:pic>
      <p:sp>
        <p:nvSpPr>
          <p:cNvPr id="320" name="CustomShape 2"/>
          <p:cNvSpPr/>
          <p:nvPr/>
        </p:nvSpPr>
        <p:spPr>
          <a:xfrm flipV="1">
            <a:off x="2307600" y="3727080"/>
            <a:ext cx="1340640" cy="879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1" name="CustomShape 3"/>
          <p:cNvSpPr/>
          <p:nvPr/>
        </p:nvSpPr>
        <p:spPr>
          <a:xfrm>
            <a:off x="1811520" y="4615560"/>
            <a:ext cx="14277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Hidden State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22" name="CustomShape 4"/>
          <p:cNvSpPr/>
          <p:nvPr/>
        </p:nvSpPr>
        <p:spPr>
          <a:xfrm flipH="1" flipV="1">
            <a:off x="4296960" y="5598720"/>
            <a:ext cx="369720" cy="826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3" name="CustomShape 5"/>
          <p:cNvSpPr/>
          <p:nvPr/>
        </p:nvSpPr>
        <p:spPr>
          <a:xfrm>
            <a:off x="6608520" y="4606920"/>
            <a:ext cx="14277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Hidden State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24" name="CustomShape 6"/>
          <p:cNvSpPr/>
          <p:nvPr/>
        </p:nvSpPr>
        <p:spPr>
          <a:xfrm flipV="1">
            <a:off x="4894200" y="2777400"/>
            <a:ext cx="360" cy="1036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tailEnd len="med" type="triangle" w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325" name="CustomShape 7"/>
          <p:cNvSpPr/>
          <p:nvPr/>
        </p:nvSpPr>
        <p:spPr>
          <a:xfrm flipH="1" flipV="1">
            <a:off x="6120360" y="3814200"/>
            <a:ext cx="369720" cy="826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6" name="CustomShape 8"/>
          <p:cNvSpPr/>
          <p:nvPr/>
        </p:nvSpPr>
        <p:spPr>
          <a:xfrm>
            <a:off x="4776840" y="6350760"/>
            <a:ext cx="728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Input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27" name="CustomShape 9"/>
          <p:cNvSpPr/>
          <p:nvPr/>
        </p:nvSpPr>
        <p:spPr>
          <a:xfrm flipH="1">
            <a:off x="4954680" y="1934640"/>
            <a:ext cx="426960" cy="73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8" name="CustomShape 10"/>
          <p:cNvSpPr/>
          <p:nvPr/>
        </p:nvSpPr>
        <p:spPr>
          <a:xfrm>
            <a:off x="5378400" y="1505880"/>
            <a:ext cx="8974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Output 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de-DE" sz="4400" spc="-1" strike="noStrike">
                <a:solidFill>
                  <a:srgbClr val="000000"/>
                </a:solidFill>
                <a:latin typeface="Calibri Light"/>
              </a:rPr>
              <a:t>Recurrent Neural Networks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0" name="TextShape 2"/>
          <p:cNvSpPr txBox="1"/>
          <p:nvPr/>
        </p:nvSpPr>
        <p:spPr>
          <a:xfrm>
            <a:off x="838080" y="151200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State is saved in hidden vector h </a:t>
            </a:r>
            <a:r>
              <a:rPr b="0" lang="de-DE" sz="28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 last step is preserved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                                                             </a:t>
            </a:r>
            <a:r>
              <a:rPr b="0" lang="de-DE" sz="28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no long-term dependencies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31" name="Picture 2" descr=""/>
          <p:cNvPicPr/>
          <p:nvPr/>
        </p:nvPicPr>
        <p:blipFill>
          <a:blip r:embed="rId1"/>
          <a:stretch/>
        </p:blipFill>
        <p:spPr>
          <a:xfrm>
            <a:off x="1369440" y="3008880"/>
            <a:ext cx="9452880" cy="3468240"/>
          </a:xfrm>
          <a:prstGeom prst="rect">
            <a:avLst/>
          </a:prstGeom>
          <a:ln>
            <a:noFill/>
          </a:ln>
        </p:spPr>
      </p:pic>
      <p:sp>
        <p:nvSpPr>
          <p:cNvPr id="332" name="CustomShape 3"/>
          <p:cNvSpPr/>
          <p:nvPr/>
        </p:nvSpPr>
        <p:spPr>
          <a:xfrm flipV="1">
            <a:off x="2952360" y="4884840"/>
            <a:ext cx="199800" cy="1088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3" name="CustomShape 4"/>
          <p:cNvSpPr/>
          <p:nvPr/>
        </p:nvSpPr>
        <p:spPr>
          <a:xfrm>
            <a:off x="2221200" y="5974200"/>
            <a:ext cx="146124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Random/Zero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initialization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34" name="CustomShape 5"/>
          <p:cNvSpPr/>
          <p:nvPr/>
        </p:nvSpPr>
        <p:spPr>
          <a:xfrm>
            <a:off x="4842000" y="2865960"/>
            <a:ext cx="365400" cy="1740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5" name="CustomShape 6"/>
          <p:cNvSpPr/>
          <p:nvPr/>
        </p:nvSpPr>
        <p:spPr>
          <a:xfrm>
            <a:off x="4235760" y="2242440"/>
            <a:ext cx="121140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Need to be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learned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de-DE" sz="4400" spc="-1" strike="noStrike">
                <a:solidFill>
                  <a:srgbClr val="000000"/>
                </a:solidFill>
                <a:latin typeface="Calibri Light"/>
              </a:rPr>
              <a:t>RNN: Example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37" name="Picture 2" descr=""/>
          <p:cNvPicPr/>
          <p:nvPr/>
        </p:nvPicPr>
        <p:blipFill>
          <a:blip r:embed="rId1"/>
          <a:stretch/>
        </p:blipFill>
        <p:spPr>
          <a:xfrm>
            <a:off x="699120" y="2344320"/>
            <a:ext cx="10793520" cy="3089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de-DE" sz="4400" spc="-1" strike="noStrike">
                <a:solidFill>
                  <a:srgbClr val="000000"/>
                </a:solidFill>
                <a:latin typeface="Calibri Light"/>
              </a:rPr>
              <a:t>RNN 2.0: Long short-term Memory (LSTM)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9" name="TextShape 2"/>
          <p:cNvSpPr txBox="1"/>
          <p:nvPr/>
        </p:nvSpPr>
        <p:spPr>
          <a:xfrm>
            <a:off x="838080" y="1581840"/>
            <a:ext cx="10515240" cy="11610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Hidden State: holds previous information (Short-term memory)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Cell State: memory of the network (Long-term memory)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40" name="Picture 4" descr=""/>
          <p:cNvPicPr/>
          <p:nvPr/>
        </p:nvPicPr>
        <p:blipFill>
          <a:blip r:embed="rId1"/>
          <a:srcRect l="0" t="0" r="0" b="15151"/>
          <a:stretch/>
        </p:blipFill>
        <p:spPr>
          <a:xfrm>
            <a:off x="2307600" y="3394440"/>
            <a:ext cx="7175520" cy="2917080"/>
          </a:xfrm>
          <a:prstGeom prst="rect">
            <a:avLst/>
          </a:prstGeom>
          <a:ln>
            <a:noFill/>
          </a:ln>
        </p:spPr>
      </p:pic>
      <p:sp>
        <p:nvSpPr>
          <p:cNvPr id="341" name="CustomShape 3"/>
          <p:cNvSpPr/>
          <p:nvPr/>
        </p:nvSpPr>
        <p:spPr>
          <a:xfrm flipH="1">
            <a:off x="5215680" y="3013200"/>
            <a:ext cx="1184040" cy="809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2" name="CustomShape 4"/>
          <p:cNvSpPr/>
          <p:nvPr/>
        </p:nvSpPr>
        <p:spPr>
          <a:xfrm>
            <a:off x="6422400" y="2781360"/>
            <a:ext cx="33541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What should be forget in cell state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43" name="CustomShape 5"/>
          <p:cNvSpPr/>
          <p:nvPr/>
        </p:nvSpPr>
        <p:spPr>
          <a:xfrm flipH="1">
            <a:off x="6570360" y="3505320"/>
            <a:ext cx="1039320" cy="454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4" name="CustomShape 6"/>
          <p:cNvSpPr/>
          <p:nvPr/>
        </p:nvSpPr>
        <p:spPr>
          <a:xfrm>
            <a:off x="7633080" y="3273120"/>
            <a:ext cx="36147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How much new data should be taken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45" name="CustomShape 7"/>
          <p:cNvSpPr/>
          <p:nvPr/>
        </p:nvSpPr>
        <p:spPr>
          <a:xfrm flipH="1" flipV="1">
            <a:off x="7480800" y="5225040"/>
            <a:ext cx="487440" cy="770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6" name="CustomShape 8"/>
          <p:cNvSpPr/>
          <p:nvPr/>
        </p:nvSpPr>
        <p:spPr>
          <a:xfrm>
            <a:off x="7992000" y="5995800"/>
            <a:ext cx="3771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How much does memory affect output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TextShape 1"/>
          <p:cNvSpPr txBox="1"/>
          <p:nvPr/>
        </p:nvSpPr>
        <p:spPr>
          <a:xfrm>
            <a:off x="838080" y="5148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0" lang="de-DE" sz="4400" spc="-1" strike="noStrike">
                <a:solidFill>
                  <a:srgbClr val="000000"/>
                </a:solidFill>
                <a:latin typeface="Calibri Light"/>
              </a:rPr>
              <a:t>Difficult to train!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48" name="Inhaltsplatzhalter 3" descr=""/>
          <p:cNvPicPr/>
          <p:nvPr/>
        </p:nvPicPr>
        <p:blipFill>
          <a:blip r:embed="rId1"/>
          <a:stretch/>
        </p:blipFill>
        <p:spPr>
          <a:xfrm>
            <a:off x="1352880" y="1257120"/>
            <a:ext cx="9486000" cy="5317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de-DE" sz="4400" spc="-1" strike="noStrike">
                <a:solidFill>
                  <a:srgbClr val="000000"/>
                </a:solidFill>
                <a:latin typeface="Calibri Light"/>
              </a:rPr>
              <a:t>Transformer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0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RNN: the longer the dependencies the worse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Especially useful in Natural Language Processing and Sequential Data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No sequential processing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51" name="Picture 2" descr=""/>
          <p:cNvPicPr/>
          <p:nvPr/>
        </p:nvPicPr>
        <p:blipFill>
          <a:blip r:embed="rId1"/>
          <a:stretch/>
        </p:blipFill>
        <p:spPr>
          <a:xfrm>
            <a:off x="2971440" y="3572640"/>
            <a:ext cx="6248880" cy="2738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de-DE" sz="4400" spc="-1" strike="noStrike">
                <a:solidFill>
                  <a:srgbClr val="000000"/>
                </a:solidFill>
                <a:latin typeface="Calibri Light"/>
              </a:rPr>
              <a:t>Transformer: Structure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53" name="Picture 2" descr=""/>
          <p:cNvPicPr/>
          <p:nvPr/>
        </p:nvPicPr>
        <p:blipFill>
          <a:blip r:embed="rId1"/>
          <a:stretch/>
        </p:blipFill>
        <p:spPr>
          <a:xfrm>
            <a:off x="3483360" y="1864080"/>
            <a:ext cx="5508720" cy="3586320"/>
          </a:xfrm>
          <a:prstGeom prst="rect">
            <a:avLst/>
          </a:prstGeom>
          <a:ln>
            <a:noFill/>
          </a:ln>
        </p:spPr>
      </p:pic>
      <p:pic>
        <p:nvPicPr>
          <p:cNvPr id="354" name="Picture 6" descr=""/>
          <p:cNvPicPr/>
          <p:nvPr/>
        </p:nvPicPr>
        <p:blipFill>
          <a:blip r:embed="rId2"/>
          <a:stretch/>
        </p:blipFill>
        <p:spPr>
          <a:xfrm>
            <a:off x="9134280" y="2841120"/>
            <a:ext cx="2517480" cy="1632960"/>
          </a:xfrm>
          <a:prstGeom prst="rect">
            <a:avLst/>
          </a:prstGeom>
          <a:ln>
            <a:noFill/>
          </a:ln>
        </p:spPr>
      </p:pic>
      <p:pic>
        <p:nvPicPr>
          <p:cNvPr id="355" name="Picture 4" descr=""/>
          <p:cNvPicPr/>
          <p:nvPr/>
        </p:nvPicPr>
        <p:blipFill>
          <a:blip r:embed="rId3"/>
          <a:srcRect l="0" t="0" r="9544" b="0"/>
          <a:stretch/>
        </p:blipFill>
        <p:spPr>
          <a:xfrm>
            <a:off x="22680" y="2664720"/>
            <a:ext cx="3460320" cy="1985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2" descr=""/>
          <p:cNvPicPr/>
          <p:nvPr/>
        </p:nvPicPr>
        <p:blipFill>
          <a:blip r:embed="rId1"/>
          <a:stretch/>
        </p:blipFill>
        <p:spPr>
          <a:xfrm>
            <a:off x="883080" y="1431000"/>
            <a:ext cx="9798480" cy="5180040"/>
          </a:xfrm>
          <a:prstGeom prst="rect">
            <a:avLst/>
          </a:prstGeom>
          <a:ln>
            <a:noFill/>
          </a:ln>
        </p:spPr>
      </p:pic>
      <p:sp>
        <p:nvSpPr>
          <p:cNvPr id="178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de-DE" sz="4400" spc="-1" strike="noStrike">
                <a:solidFill>
                  <a:srgbClr val="000000"/>
                </a:solidFill>
                <a:latin typeface="Calibri Light"/>
              </a:rPr>
              <a:t>Basic Building Block: Neuron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de-DE" sz="4400" spc="-1" strike="noStrike">
                <a:solidFill>
                  <a:srgbClr val="000000"/>
                </a:solidFill>
                <a:latin typeface="Calibri Light"/>
              </a:rPr>
              <a:t>Transformer: all about Attention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7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Vanilla Attention: combination of previous hidden states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Self-Attention: combination of previous and future hidden states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How much attention should I give word x to word y?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58" name="Picture 2" descr=""/>
          <p:cNvPicPr/>
          <p:nvPr/>
        </p:nvPicPr>
        <p:blipFill>
          <a:blip r:embed="rId1"/>
          <a:stretch/>
        </p:blipFill>
        <p:spPr>
          <a:xfrm>
            <a:off x="949680" y="3596760"/>
            <a:ext cx="4677120" cy="2999880"/>
          </a:xfrm>
          <a:prstGeom prst="rect">
            <a:avLst/>
          </a:prstGeom>
          <a:ln>
            <a:noFill/>
          </a:ln>
        </p:spPr>
      </p:pic>
      <p:pic>
        <p:nvPicPr>
          <p:cNvPr id="359" name="Picture 4" descr=""/>
          <p:cNvPicPr/>
          <p:nvPr/>
        </p:nvPicPr>
        <p:blipFill>
          <a:blip r:embed="rId2"/>
          <a:stretch/>
        </p:blipFill>
        <p:spPr>
          <a:xfrm>
            <a:off x="5739120" y="3431160"/>
            <a:ext cx="4806720" cy="3361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de-DE" sz="4400" spc="-1" strike="noStrike">
                <a:solidFill>
                  <a:srgbClr val="000000"/>
                </a:solidFill>
                <a:latin typeface="Calibri Light"/>
              </a:rPr>
              <a:t>Transformer: all about Attention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61" name="Picture 2" descr=""/>
          <p:cNvPicPr/>
          <p:nvPr/>
        </p:nvPicPr>
        <p:blipFill>
          <a:blip r:embed="rId1"/>
          <a:stretch/>
        </p:blipFill>
        <p:spPr>
          <a:xfrm>
            <a:off x="949680" y="3596760"/>
            <a:ext cx="4677120" cy="2999880"/>
          </a:xfrm>
          <a:prstGeom prst="rect">
            <a:avLst/>
          </a:prstGeom>
          <a:ln>
            <a:noFill/>
          </a:ln>
        </p:spPr>
      </p:pic>
      <p:pic>
        <p:nvPicPr>
          <p:cNvPr id="362" name="Picture 4" descr=""/>
          <p:cNvPicPr/>
          <p:nvPr/>
        </p:nvPicPr>
        <p:blipFill>
          <a:blip r:embed="rId2"/>
          <a:stretch/>
        </p:blipFill>
        <p:spPr>
          <a:xfrm>
            <a:off x="5739120" y="3431160"/>
            <a:ext cx="4806720" cy="3361680"/>
          </a:xfrm>
          <a:prstGeom prst="rect">
            <a:avLst/>
          </a:prstGeom>
          <a:ln>
            <a:noFill/>
          </a:ln>
        </p:spPr>
      </p:pic>
      <p:pic>
        <p:nvPicPr>
          <p:cNvPr id="363" name="Picture 2" descr=""/>
          <p:cNvPicPr/>
          <p:nvPr/>
        </p:nvPicPr>
        <p:blipFill>
          <a:blip r:embed="rId3"/>
          <a:stretch/>
        </p:blipFill>
        <p:spPr>
          <a:xfrm>
            <a:off x="2426040" y="1660680"/>
            <a:ext cx="6851520" cy="1635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de-DE" sz="4400" spc="-1" strike="noStrike">
                <a:solidFill>
                  <a:srgbClr val="000000"/>
                </a:solidFill>
                <a:latin typeface="Calibri Light"/>
              </a:rPr>
              <a:t>Autoencoder Networks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5" name="TextShape 2"/>
          <p:cNvSpPr txBox="1"/>
          <p:nvPr/>
        </p:nvSpPr>
        <p:spPr>
          <a:xfrm>
            <a:off x="838080" y="4795560"/>
            <a:ext cx="10515240" cy="1381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Generative Model: can generate data from randomized input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Training: 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66" name="Grafik 5" descr=""/>
          <p:cNvPicPr/>
          <p:nvPr/>
        </p:nvPicPr>
        <p:blipFill>
          <a:blip r:embed="rId1"/>
          <a:stretch/>
        </p:blipFill>
        <p:spPr>
          <a:xfrm>
            <a:off x="2577600" y="1631520"/>
            <a:ext cx="7036200" cy="790560"/>
          </a:xfrm>
          <a:prstGeom prst="rect">
            <a:avLst/>
          </a:prstGeom>
          <a:ln>
            <a:noFill/>
          </a:ln>
        </p:spPr>
      </p:pic>
      <p:pic>
        <p:nvPicPr>
          <p:cNvPr id="367" name="Grafik 6" descr=""/>
          <p:cNvPicPr/>
          <p:nvPr/>
        </p:nvPicPr>
        <p:blipFill>
          <a:blip r:embed="rId2"/>
          <a:stretch/>
        </p:blipFill>
        <p:spPr>
          <a:xfrm>
            <a:off x="3137760" y="2602440"/>
            <a:ext cx="5916240" cy="2012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de-DE" sz="4400" spc="-1" strike="noStrike">
                <a:solidFill>
                  <a:srgbClr val="000000"/>
                </a:solidFill>
                <a:latin typeface="Calibri Light"/>
              </a:rPr>
              <a:t>Autoencoder Networks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69" name="Grafik 3" descr=""/>
          <p:cNvPicPr/>
          <p:nvPr/>
        </p:nvPicPr>
        <p:blipFill>
          <a:blip r:embed="rId1"/>
          <a:stretch/>
        </p:blipFill>
        <p:spPr>
          <a:xfrm>
            <a:off x="1568520" y="2082600"/>
            <a:ext cx="8593920" cy="3421440"/>
          </a:xfrm>
          <a:prstGeom prst="rect">
            <a:avLst/>
          </a:prstGeom>
          <a:ln>
            <a:noFill/>
          </a:ln>
        </p:spPr>
      </p:pic>
      <p:sp>
        <p:nvSpPr>
          <p:cNvPr id="370" name="CustomShape 2"/>
          <p:cNvSpPr/>
          <p:nvPr/>
        </p:nvSpPr>
        <p:spPr>
          <a:xfrm flipV="1">
            <a:off x="8438760" y="4963320"/>
            <a:ext cx="348120" cy="120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1" name="CustomShape 3"/>
          <p:cNvSpPr/>
          <p:nvPr/>
        </p:nvSpPr>
        <p:spPr>
          <a:xfrm>
            <a:off x="7701840" y="6174360"/>
            <a:ext cx="14734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Smaller Space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72" name="CustomShape 4"/>
          <p:cNvSpPr/>
          <p:nvPr/>
        </p:nvSpPr>
        <p:spPr>
          <a:xfrm flipH="1">
            <a:off x="6852960" y="1280160"/>
            <a:ext cx="713880" cy="802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3" name="CustomShape 5"/>
          <p:cNvSpPr/>
          <p:nvPr/>
        </p:nvSpPr>
        <p:spPr>
          <a:xfrm>
            <a:off x="7303680" y="910800"/>
            <a:ext cx="9414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Encoder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74" name="CustomShape 6"/>
          <p:cNvSpPr/>
          <p:nvPr/>
        </p:nvSpPr>
        <p:spPr>
          <a:xfrm flipH="1" flipV="1">
            <a:off x="6400800" y="4754160"/>
            <a:ext cx="107280" cy="857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5" name="CustomShape 7"/>
          <p:cNvSpPr/>
          <p:nvPr/>
        </p:nvSpPr>
        <p:spPr>
          <a:xfrm>
            <a:off x="6026040" y="5612400"/>
            <a:ext cx="9644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Decoder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de-DE" sz="4400" spc="-1" strike="noStrike">
                <a:solidFill>
                  <a:srgbClr val="000000"/>
                </a:solidFill>
                <a:latin typeface="Calibri Light"/>
              </a:rPr>
              <a:t>Autoencoder Networks: Example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77" name="Grafik 3" descr=""/>
          <p:cNvPicPr/>
          <p:nvPr/>
        </p:nvPicPr>
        <p:blipFill>
          <a:blip r:embed="rId1"/>
          <a:stretch/>
        </p:blipFill>
        <p:spPr>
          <a:xfrm>
            <a:off x="1591560" y="1690560"/>
            <a:ext cx="9008640" cy="3896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de-DE" sz="4400" spc="-1" strike="noStrike">
                <a:solidFill>
                  <a:srgbClr val="000000"/>
                </a:solidFill>
                <a:latin typeface="Calibri Light"/>
              </a:rPr>
              <a:t>Deep Learning Frameworks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79" name="Picture 2" descr=""/>
          <p:cNvPicPr/>
          <p:nvPr/>
        </p:nvPicPr>
        <p:blipFill>
          <a:blip r:embed="rId1"/>
          <a:stretch/>
        </p:blipFill>
        <p:spPr>
          <a:xfrm>
            <a:off x="1219320" y="1368360"/>
            <a:ext cx="9753120" cy="5124240"/>
          </a:xfrm>
          <a:prstGeom prst="rect">
            <a:avLst/>
          </a:prstGeom>
          <a:ln>
            <a:noFill/>
          </a:ln>
        </p:spPr>
      </p:pic>
      <p:sp>
        <p:nvSpPr>
          <p:cNvPr id="380" name="CustomShape 2"/>
          <p:cNvSpPr/>
          <p:nvPr/>
        </p:nvSpPr>
        <p:spPr>
          <a:xfrm>
            <a:off x="4458960" y="3509640"/>
            <a:ext cx="3117240" cy="957600"/>
          </a:xfrm>
          <a:prstGeom prst="rect">
            <a:avLst/>
          </a:prstGeom>
          <a:noFill/>
          <a:ln w="3816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</p:sp>
      <p:sp>
        <p:nvSpPr>
          <p:cNvPr id="381" name="CustomShape 3"/>
          <p:cNvSpPr/>
          <p:nvPr/>
        </p:nvSpPr>
        <p:spPr>
          <a:xfrm>
            <a:off x="4537080" y="4837680"/>
            <a:ext cx="3117240" cy="957600"/>
          </a:xfrm>
          <a:prstGeom prst="rect">
            <a:avLst/>
          </a:prstGeom>
          <a:noFill/>
          <a:ln w="3816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</p:sp>
      <p:sp>
        <p:nvSpPr>
          <p:cNvPr id="382" name="CustomShape 4"/>
          <p:cNvSpPr/>
          <p:nvPr/>
        </p:nvSpPr>
        <p:spPr>
          <a:xfrm>
            <a:off x="7776720" y="3509640"/>
            <a:ext cx="2664360" cy="957600"/>
          </a:xfrm>
          <a:prstGeom prst="rect">
            <a:avLst/>
          </a:prstGeom>
          <a:noFill/>
          <a:ln w="3816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CustomShape 1"/>
          <p:cNvSpPr/>
          <p:nvPr/>
        </p:nvSpPr>
        <p:spPr>
          <a:xfrm>
            <a:off x="7602480" y="-95040"/>
            <a:ext cx="4588920" cy="6992640"/>
          </a:xfrm>
          <a:prstGeom prst="rect">
            <a:avLst/>
          </a:prstGeom>
          <a:solidFill>
            <a:srgbClr val="b8ea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4" name="CustomShape 2"/>
          <p:cNvSpPr/>
          <p:nvPr/>
        </p:nvSpPr>
        <p:spPr>
          <a:xfrm>
            <a:off x="0" y="-60840"/>
            <a:ext cx="4536720" cy="6992640"/>
          </a:xfrm>
          <a:prstGeom prst="rect">
            <a:avLst/>
          </a:prstGeom>
          <a:solidFill>
            <a:srgbClr val="4990e2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5" name="CustomShape 3"/>
          <p:cNvSpPr/>
          <p:nvPr/>
        </p:nvSpPr>
        <p:spPr>
          <a:xfrm>
            <a:off x="4537080" y="-156600"/>
            <a:ext cx="3065040" cy="7149240"/>
          </a:xfrm>
          <a:prstGeom prst="rect">
            <a:avLst/>
          </a:prstGeom>
          <a:solidFill>
            <a:srgbClr val="52e3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g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386" name="Picture 4" descr=""/>
          <p:cNvPicPr/>
          <p:nvPr/>
        </p:nvPicPr>
        <p:blipFill>
          <a:blip r:embed="rId1"/>
          <a:srcRect l="0" t="1" r="0" b="91503"/>
          <a:stretch/>
        </p:blipFill>
        <p:spPr>
          <a:xfrm>
            <a:off x="1547640" y="1372320"/>
            <a:ext cx="9096120" cy="4112640"/>
          </a:xfrm>
          <a:prstGeom prst="rect">
            <a:avLst/>
          </a:prstGeom>
          <a:ln>
            <a:noFill/>
          </a:ln>
        </p:spPr>
      </p:pic>
      <p:sp>
        <p:nvSpPr>
          <p:cNvPr id="387" name="CustomShape 4"/>
          <p:cNvSpPr/>
          <p:nvPr/>
        </p:nvSpPr>
        <p:spPr>
          <a:xfrm flipH="1">
            <a:off x="6209280" y="966600"/>
            <a:ext cx="304560" cy="1009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8" name="CustomShape 5"/>
          <p:cNvSpPr/>
          <p:nvPr/>
        </p:nvSpPr>
        <p:spPr>
          <a:xfrm>
            <a:off x="6209280" y="549720"/>
            <a:ext cx="1088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Google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89" name="CustomShape 6"/>
          <p:cNvSpPr/>
          <p:nvPr/>
        </p:nvSpPr>
        <p:spPr>
          <a:xfrm flipH="1">
            <a:off x="9579600" y="1105920"/>
            <a:ext cx="304560" cy="1009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0" name="CustomShape 7"/>
          <p:cNvSpPr/>
          <p:nvPr/>
        </p:nvSpPr>
        <p:spPr>
          <a:xfrm>
            <a:off x="9579600" y="689040"/>
            <a:ext cx="1088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Facebook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CustomShape 1"/>
          <p:cNvSpPr/>
          <p:nvPr/>
        </p:nvSpPr>
        <p:spPr>
          <a:xfrm>
            <a:off x="0" y="0"/>
            <a:ext cx="12191760" cy="2412000"/>
          </a:xfrm>
          <a:prstGeom prst="rect">
            <a:avLst/>
          </a:prstGeom>
          <a:solidFill>
            <a:srgbClr val="2862a2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2" name="CustomShape 2"/>
          <p:cNvSpPr/>
          <p:nvPr/>
        </p:nvSpPr>
        <p:spPr>
          <a:xfrm>
            <a:off x="0" y="2412360"/>
            <a:ext cx="12191760" cy="4519440"/>
          </a:xfrm>
          <a:prstGeom prst="rect">
            <a:avLst/>
          </a:prstGeom>
          <a:solidFill>
            <a:srgbClr val="4990e2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93" name="Picture 4" descr=""/>
          <p:cNvPicPr/>
          <p:nvPr/>
        </p:nvPicPr>
        <p:blipFill>
          <a:blip r:embed="rId1"/>
          <a:srcRect l="0" t="16940" r="0" b="74157"/>
          <a:stretch/>
        </p:blipFill>
        <p:spPr>
          <a:xfrm>
            <a:off x="1547640" y="1506960"/>
            <a:ext cx="9096120" cy="4309920"/>
          </a:xfrm>
          <a:prstGeom prst="rect">
            <a:avLst/>
          </a:prstGeom>
          <a:ln>
            <a:noFill/>
          </a:ln>
        </p:spPr>
      </p:pic>
      <p:sp>
        <p:nvSpPr>
          <p:cNvPr id="394" name="CustomShape 3"/>
          <p:cNvSpPr/>
          <p:nvPr/>
        </p:nvSpPr>
        <p:spPr>
          <a:xfrm rot="5400000">
            <a:off x="5926320" y="1597680"/>
            <a:ext cx="565560" cy="8655840"/>
          </a:xfrm>
          <a:prstGeom prst="rightBrace">
            <a:avLst>
              <a:gd name="adj1" fmla="val 101356"/>
              <a:gd name="adj2" fmla="val 50000"/>
            </a:avLst>
          </a:prstGeom>
          <a:noFill/>
          <a:ln w="2844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5" name="CustomShape 4"/>
          <p:cNvSpPr/>
          <p:nvPr/>
        </p:nvSpPr>
        <p:spPr>
          <a:xfrm>
            <a:off x="4458600" y="6353280"/>
            <a:ext cx="3500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For research: mostly used in Python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CustomShape 1"/>
          <p:cNvSpPr/>
          <p:nvPr/>
        </p:nvSpPr>
        <p:spPr>
          <a:xfrm>
            <a:off x="0" y="0"/>
            <a:ext cx="12191760" cy="2629800"/>
          </a:xfrm>
          <a:prstGeom prst="rect">
            <a:avLst/>
          </a:prstGeom>
          <a:solidFill>
            <a:srgbClr val="87832a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7" name="CustomShape 2"/>
          <p:cNvSpPr/>
          <p:nvPr/>
        </p:nvSpPr>
        <p:spPr>
          <a:xfrm>
            <a:off x="0" y="2630160"/>
            <a:ext cx="12191760" cy="4301640"/>
          </a:xfrm>
          <a:prstGeom prst="rect">
            <a:avLst/>
          </a:prstGeom>
          <a:solidFill>
            <a:srgbClr val="b8b041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98" name="Picture 4" descr=""/>
          <p:cNvPicPr/>
          <p:nvPr/>
        </p:nvPicPr>
        <p:blipFill>
          <a:blip r:embed="rId1"/>
          <a:srcRect l="0" t="26084" r="0" b="66001"/>
          <a:stretch/>
        </p:blipFill>
        <p:spPr>
          <a:xfrm>
            <a:off x="1547640" y="1506960"/>
            <a:ext cx="9096120" cy="3831120"/>
          </a:xfrm>
          <a:prstGeom prst="rect">
            <a:avLst/>
          </a:prstGeom>
          <a:ln>
            <a:noFill/>
          </a:ln>
        </p:spPr>
      </p:pic>
      <p:sp>
        <p:nvSpPr>
          <p:cNvPr id="399" name="CustomShape 3"/>
          <p:cNvSpPr/>
          <p:nvPr/>
        </p:nvSpPr>
        <p:spPr>
          <a:xfrm rot="5400000">
            <a:off x="6066000" y="4226040"/>
            <a:ext cx="286920" cy="2664360"/>
          </a:xfrm>
          <a:prstGeom prst="rightBrace">
            <a:avLst>
              <a:gd name="adj1" fmla="val 101356"/>
              <a:gd name="adj2" fmla="val 50000"/>
            </a:avLst>
          </a:prstGeom>
          <a:noFill/>
          <a:ln w="2844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0" name="CustomShape 4"/>
          <p:cNvSpPr/>
          <p:nvPr/>
        </p:nvSpPr>
        <p:spPr>
          <a:xfrm>
            <a:off x="5131800" y="5869440"/>
            <a:ext cx="21546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Industrial Application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01" name="CustomShape 5"/>
          <p:cNvSpPr/>
          <p:nvPr/>
        </p:nvSpPr>
        <p:spPr>
          <a:xfrm rot="5400000">
            <a:off x="9079200" y="4226040"/>
            <a:ext cx="286920" cy="2664360"/>
          </a:xfrm>
          <a:prstGeom prst="rightBrace">
            <a:avLst>
              <a:gd name="adj1" fmla="val 101356"/>
              <a:gd name="adj2" fmla="val 50000"/>
            </a:avLst>
          </a:prstGeom>
          <a:noFill/>
          <a:ln w="2844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2" name="CustomShape 6"/>
          <p:cNvSpPr/>
          <p:nvPr/>
        </p:nvSpPr>
        <p:spPr>
          <a:xfrm>
            <a:off x="8161200" y="5869440"/>
            <a:ext cx="21211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Research Application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03" name="CustomShape 7"/>
          <p:cNvSpPr/>
          <p:nvPr/>
        </p:nvSpPr>
        <p:spPr>
          <a:xfrm>
            <a:off x="7811640" y="4137120"/>
            <a:ext cx="4101480" cy="948600"/>
          </a:xfrm>
          <a:prstGeom prst="rect">
            <a:avLst/>
          </a:prstGeom>
          <a:solidFill>
            <a:srgbClr val="b8b041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CustomShape 1"/>
          <p:cNvSpPr/>
          <p:nvPr/>
        </p:nvSpPr>
        <p:spPr>
          <a:xfrm>
            <a:off x="0" y="0"/>
            <a:ext cx="12191760" cy="2307240"/>
          </a:xfrm>
          <a:prstGeom prst="rect">
            <a:avLst/>
          </a:prstGeom>
          <a:solidFill>
            <a:srgbClr val="38af93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5" name="CustomShape 2"/>
          <p:cNvSpPr/>
          <p:nvPr/>
        </p:nvSpPr>
        <p:spPr>
          <a:xfrm>
            <a:off x="0" y="2307600"/>
            <a:ext cx="12191760" cy="4623840"/>
          </a:xfrm>
          <a:prstGeom prst="rect">
            <a:avLst/>
          </a:prstGeom>
          <a:solidFill>
            <a:srgbClr val="52e3c4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06" name="Picture 4" descr=""/>
          <p:cNvPicPr/>
          <p:nvPr/>
        </p:nvPicPr>
        <p:blipFill>
          <a:blip r:embed="rId1"/>
          <a:srcRect l="194" t="53136" r="-194" b="38141"/>
          <a:stretch/>
        </p:blipFill>
        <p:spPr>
          <a:xfrm>
            <a:off x="1547640" y="1114560"/>
            <a:ext cx="9096120" cy="4223160"/>
          </a:xfrm>
          <a:prstGeom prst="rect">
            <a:avLst/>
          </a:prstGeom>
          <a:ln>
            <a:noFill/>
          </a:ln>
        </p:spPr>
      </p:pic>
      <p:sp>
        <p:nvSpPr>
          <p:cNvPr id="407" name="CustomShape 3"/>
          <p:cNvSpPr/>
          <p:nvPr/>
        </p:nvSpPr>
        <p:spPr>
          <a:xfrm rot="5400000">
            <a:off x="6066000" y="4226040"/>
            <a:ext cx="286920" cy="2664360"/>
          </a:xfrm>
          <a:prstGeom prst="rightBrace">
            <a:avLst>
              <a:gd name="adj1" fmla="val 101356"/>
              <a:gd name="adj2" fmla="val 50000"/>
            </a:avLst>
          </a:prstGeom>
          <a:noFill/>
          <a:ln w="2844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8" name="CustomShape 4"/>
          <p:cNvSpPr/>
          <p:nvPr/>
        </p:nvSpPr>
        <p:spPr>
          <a:xfrm>
            <a:off x="4839120" y="5778360"/>
            <a:ext cx="27399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Static Computational Graph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Lazy Evaluation (faster)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09" name="CustomShape 5"/>
          <p:cNvSpPr/>
          <p:nvPr/>
        </p:nvSpPr>
        <p:spPr>
          <a:xfrm rot="5400000">
            <a:off x="9262800" y="4224600"/>
            <a:ext cx="286920" cy="2664360"/>
          </a:xfrm>
          <a:prstGeom prst="rightBrace">
            <a:avLst>
              <a:gd name="adj1" fmla="val 101356"/>
              <a:gd name="adj2" fmla="val 50000"/>
            </a:avLst>
          </a:prstGeom>
          <a:noFill/>
          <a:ln w="2844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0" name="CustomShape 6"/>
          <p:cNvSpPr/>
          <p:nvPr/>
        </p:nvSpPr>
        <p:spPr>
          <a:xfrm>
            <a:off x="7869240" y="5778360"/>
            <a:ext cx="370404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Dynamic Computational Graph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Useful for variable length RNN Input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rafik 2" descr=""/>
          <p:cNvPicPr/>
          <p:nvPr/>
        </p:nvPicPr>
        <p:blipFill>
          <a:blip r:embed="rId1"/>
          <a:stretch/>
        </p:blipFill>
        <p:spPr>
          <a:xfrm>
            <a:off x="2351160" y="3458160"/>
            <a:ext cx="6931800" cy="3234240"/>
          </a:xfrm>
          <a:prstGeom prst="rect">
            <a:avLst/>
          </a:prstGeom>
          <a:ln>
            <a:noFill/>
          </a:ln>
        </p:spPr>
      </p:pic>
      <p:sp>
        <p:nvSpPr>
          <p:cNvPr id="18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de-DE" sz="4400" spc="-1" strike="noStrike">
                <a:solidFill>
                  <a:srgbClr val="000000"/>
                </a:solidFill>
                <a:latin typeface="Calibri Light"/>
              </a:rPr>
              <a:t>Basic Building Block: Neuron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Weights : Control strength of signal between neurons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Bias : Offset weight value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Activation function : Calculates output with nonlinear function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CustomShape 1"/>
          <p:cNvSpPr/>
          <p:nvPr/>
        </p:nvSpPr>
        <p:spPr>
          <a:xfrm>
            <a:off x="0" y="0"/>
            <a:ext cx="12191760" cy="1619280"/>
          </a:xfrm>
          <a:prstGeom prst="rect">
            <a:avLst/>
          </a:prstGeom>
          <a:solidFill>
            <a:srgbClr val="868686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2" name="CustomShape 2"/>
          <p:cNvSpPr/>
          <p:nvPr/>
        </p:nvSpPr>
        <p:spPr>
          <a:xfrm>
            <a:off x="0" y="1619640"/>
            <a:ext cx="12191760" cy="5311800"/>
          </a:xfrm>
          <a:prstGeom prst="rect">
            <a:avLst/>
          </a:prstGeom>
          <a:solidFill>
            <a:srgbClr val="e6e6e6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13" name="Picture 4" descr=""/>
          <p:cNvPicPr/>
          <p:nvPr/>
        </p:nvPicPr>
        <p:blipFill>
          <a:blip r:embed="rId1"/>
          <a:srcRect l="190" t="79396" r="-190" b="10317"/>
          <a:stretch/>
        </p:blipFill>
        <p:spPr>
          <a:xfrm>
            <a:off x="1547640" y="465840"/>
            <a:ext cx="9096120" cy="4980960"/>
          </a:xfrm>
          <a:prstGeom prst="rect">
            <a:avLst/>
          </a:prstGeom>
          <a:ln>
            <a:noFill/>
          </a:ln>
        </p:spPr>
      </p:pic>
      <p:pic>
        <p:nvPicPr>
          <p:cNvPr id="414" name="Picture 2" descr=""/>
          <p:cNvPicPr/>
          <p:nvPr/>
        </p:nvPicPr>
        <p:blipFill>
          <a:blip r:embed="rId2"/>
          <a:stretch/>
        </p:blipFill>
        <p:spPr>
          <a:xfrm>
            <a:off x="346680" y="4853160"/>
            <a:ext cx="6480360" cy="1913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de-DE" sz="4400" spc="-1" strike="noStrike">
                <a:solidFill>
                  <a:srgbClr val="000000"/>
                </a:solidFill>
                <a:latin typeface="Calibri Light"/>
              </a:rPr>
              <a:t>Discussion Starters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6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Can adversarial examples for CNN be dangerous (e.g. Cars)?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What is the better approach, supervised/unsupervised learning?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Could there be a deep neural network that can do everything?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Have we already achieved everything in terms of machine learning?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de-DE" sz="4400" spc="-1" strike="noStrike">
                <a:solidFill>
                  <a:srgbClr val="000000"/>
                </a:solidFill>
                <a:latin typeface="Calibri Light"/>
              </a:rPr>
              <a:t>Backup: MNIST Dataset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8" name="TextShape 2"/>
          <p:cNvSpPr txBox="1"/>
          <p:nvPr/>
        </p:nvSpPr>
        <p:spPr>
          <a:xfrm>
            <a:off x="838080" y="1825560"/>
            <a:ext cx="479592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CNN Benchmark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60‘000 digits training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10‘000 digits testing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Achieved „near-human performance“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In 2018 0.18% error!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19" name="Picture 2" descr=""/>
          <p:cNvPicPr/>
          <p:nvPr/>
        </p:nvPicPr>
        <p:blipFill>
          <a:blip r:embed="rId1"/>
          <a:stretch/>
        </p:blipFill>
        <p:spPr>
          <a:xfrm>
            <a:off x="5791320" y="1825560"/>
            <a:ext cx="5562360" cy="3685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de-DE" sz="4400" spc="-1" strike="noStrike">
                <a:solidFill>
                  <a:srgbClr val="000000"/>
                </a:solidFill>
                <a:latin typeface="Calibri Light"/>
              </a:rPr>
              <a:t>Sources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1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32000"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 u="sng">
                <a:solidFill>
                  <a:srgbClr val="0563c1"/>
                </a:solidFill>
                <a:uFillTx/>
                <a:latin typeface="Calibri"/>
                <a:hlinkClick r:id="rId1"/>
              </a:rPr>
              <a:t>https://</a:t>
            </a:r>
            <a:r>
              <a:rPr b="0" lang="de-DE" sz="2800" spc="-1" strike="noStrike" u="sng">
                <a:solidFill>
                  <a:srgbClr val="0563c1"/>
                </a:solidFill>
                <a:uFillTx/>
                <a:latin typeface="Calibri"/>
                <a:hlinkClick r:id="rId2"/>
              </a:rPr>
              <a:t>towardsdatascience.com/transformers-141e32e69591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 u="sng">
                <a:solidFill>
                  <a:srgbClr val="0563c1"/>
                </a:solidFill>
                <a:uFillTx/>
                <a:latin typeface="Calibri"/>
                <a:hlinkClick r:id="rId3"/>
              </a:rPr>
              <a:t>https://</a:t>
            </a:r>
            <a:r>
              <a:rPr b="0" lang="de-DE" sz="2800" spc="-1" strike="noStrike" u="sng">
                <a:solidFill>
                  <a:srgbClr val="0563c1"/>
                </a:solidFill>
                <a:uFillTx/>
                <a:latin typeface="Calibri"/>
                <a:hlinkClick r:id="rId4"/>
              </a:rPr>
              <a:t>www.slideserve.com/emele/neural-networks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 u="sng">
                <a:solidFill>
                  <a:srgbClr val="0563c1"/>
                </a:solidFill>
                <a:uFillTx/>
                <a:latin typeface="Calibri"/>
                <a:hlinkClick r:id="rId5"/>
              </a:rPr>
              <a:t>https://</a:t>
            </a:r>
            <a:r>
              <a:rPr b="0" lang="de-DE" sz="2800" spc="-1" strike="noStrike" u="sng">
                <a:solidFill>
                  <a:srgbClr val="0563c1"/>
                </a:solidFill>
                <a:uFillTx/>
                <a:latin typeface="Calibri"/>
                <a:hlinkClick r:id="rId6"/>
              </a:rPr>
              <a:t>towardsdatascience.com/advanced-topics-in-deep-convolutional-neural-networks-71ef1190522d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 u="sng">
                <a:solidFill>
                  <a:srgbClr val="0563c1"/>
                </a:solidFill>
                <a:uFillTx/>
                <a:latin typeface="Calibri"/>
                <a:hlinkClick r:id="rId7"/>
              </a:rPr>
              <a:t>https://vinodsblog.com/2019/01/07/deep-learning-introduction-to-recurrent-neural-networks</a:t>
            </a:r>
            <a:r>
              <a:rPr b="0" lang="de-DE" sz="2800" spc="-1" strike="noStrike" u="sng">
                <a:solidFill>
                  <a:srgbClr val="0563c1"/>
                </a:solidFill>
                <a:uFillTx/>
                <a:latin typeface="Calibri"/>
                <a:hlinkClick r:id="rId8"/>
              </a:rPr>
              <a:t>/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 u="sng">
                <a:solidFill>
                  <a:srgbClr val="0563c1"/>
                </a:solidFill>
                <a:uFillTx/>
                <a:latin typeface="Calibri"/>
                <a:hlinkClick r:id="rId9"/>
              </a:rPr>
              <a:t>https://www.edureka.co/blog/keras-vs-tensorflow-vs-pytorch</a:t>
            </a:r>
            <a:r>
              <a:rPr b="0" lang="de-DE" sz="2800" spc="-1" strike="noStrike" u="sng">
                <a:solidFill>
                  <a:srgbClr val="0563c1"/>
                </a:solidFill>
                <a:uFillTx/>
                <a:latin typeface="Calibri"/>
                <a:hlinkClick r:id="rId10"/>
              </a:rPr>
              <a:t>/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 u="sng">
                <a:solidFill>
                  <a:srgbClr val="0563c1"/>
                </a:solidFill>
                <a:uFillTx/>
                <a:latin typeface="Calibri"/>
                <a:hlinkClick r:id="rId11"/>
              </a:rPr>
              <a:t>https://www.educba.com/keras-vs-tensorflow-vs-pytorch</a:t>
            </a:r>
            <a:r>
              <a:rPr b="0" lang="de-DE" sz="2800" spc="-1" strike="noStrike" u="sng">
                <a:solidFill>
                  <a:srgbClr val="0563c1"/>
                </a:solidFill>
                <a:uFillTx/>
                <a:latin typeface="Calibri"/>
                <a:hlinkClick r:id="rId12"/>
              </a:rPr>
              <a:t>/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 u="sng">
                <a:solidFill>
                  <a:srgbClr val="0563c1"/>
                </a:solidFill>
                <a:uFillTx/>
                <a:latin typeface="Calibri"/>
                <a:hlinkClick r:id="rId13"/>
              </a:rPr>
              <a:t>https://</a:t>
            </a:r>
            <a:r>
              <a:rPr b="0" lang="de-DE" sz="2800" spc="-1" strike="noStrike" u="sng">
                <a:solidFill>
                  <a:srgbClr val="0563c1"/>
                </a:solidFill>
                <a:uFillTx/>
                <a:latin typeface="Calibri"/>
                <a:hlinkClick r:id="rId14"/>
              </a:rPr>
              <a:t>www.kaggle.com/residentmario/transformer-architecture-self-attention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 u="sng">
                <a:solidFill>
                  <a:srgbClr val="0563c1"/>
                </a:solidFill>
                <a:uFillTx/>
                <a:latin typeface="Calibri"/>
                <a:hlinkClick r:id="rId15"/>
              </a:rPr>
              <a:t>https://</a:t>
            </a:r>
            <a:r>
              <a:rPr b="0" lang="de-DE" sz="2800" spc="-1" strike="noStrike" u="sng">
                <a:solidFill>
                  <a:srgbClr val="0563c1"/>
                </a:solidFill>
                <a:uFillTx/>
                <a:latin typeface="Calibri"/>
                <a:hlinkClick r:id="rId16"/>
              </a:rPr>
              <a:t>towardsdatascience.com/illustrated-guide-to-lstms-and-gru-s-a-step-by-step-explanation-44e9eb85bf21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 u="sng">
                <a:solidFill>
                  <a:srgbClr val="0563c1"/>
                </a:solidFill>
                <a:uFillTx/>
                <a:latin typeface="Calibri"/>
                <a:hlinkClick r:id="rId17"/>
              </a:rPr>
              <a:t>https://</a:t>
            </a:r>
            <a:r>
              <a:rPr b="0" lang="de-DE" sz="2800" spc="-1" strike="noStrike" u="sng">
                <a:solidFill>
                  <a:srgbClr val="0563c1"/>
                </a:solidFill>
                <a:uFillTx/>
                <a:latin typeface="Calibri"/>
                <a:hlinkClick r:id="rId18"/>
              </a:rPr>
              <a:t>stats.stackexchange.com/questions/222584/difference-between-feedback-rnn-and-lstm-gru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 u="sng">
                <a:solidFill>
                  <a:srgbClr val="0563c1"/>
                </a:solidFill>
                <a:uFillTx/>
                <a:latin typeface="Calibri"/>
                <a:hlinkClick r:id="rId19"/>
              </a:rPr>
              <a:t>https://</a:t>
            </a:r>
            <a:r>
              <a:rPr b="0" lang="de-DE" sz="2800" spc="-1" strike="noStrike" u="sng">
                <a:solidFill>
                  <a:srgbClr val="0563c1"/>
                </a:solidFill>
                <a:uFillTx/>
                <a:latin typeface="Calibri"/>
                <a:hlinkClick r:id="rId20"/>
              </a:rPr>
              <a:t>openreview.net/forum?id=B1g5sA4twr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 u="sng">
                <a:solidFill>
                  <a:srgbClr val="0563c1"/>
                </a:solidFill>
                <a:uFillTx/>
                <a:latin typeface="Calibri"/>
                <a:hlinkClick r:id="rId21"/>
              </a:rPr>
              <a:t>https://</a:t>
            </a:r>
            <a:r>
              <a:rPr b="0" lang="de-DE" sz="2800" spc="-1" strike="noStrike" u="sng">
                <a:solidFill>
                  <a:srgbClr val="0563c1"/>
                </a:solidFill>
                <a:uFillTx/>
                <a:latin typeface="Calibri"/>
                <a:hlinkClick r:id="rId22"/>
              </a:rPr>
              <a:t>www.kdnuggets.com/2020/04/double-descent-hypothesis-bigger-models-more-data-hurt-performance.html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 u="sng">
                <a:solidFill>
                  <a:srgbClr val="0563c1"/>
                </a:solidFill>
                <a:uFillTx/>
                <a:latin typeface="Calibri"/>
                <a:hlinkClick r:id="rId23"/>
              </a:rPr>
              <a:t>https://</a:t>
            </a:r>
            <a:r>
              <a:rPr b="0" lang="de-DE" sz="2800" spc="-1" strike="noStrike" u="sng">
                <a:solidFill>
                  <a:srgbClr val="0563c1"/>
                </a:solidFill>
                <a:uFillTx/>
                <a:latin typeface="Calibri"/>
                <a:hlinkClick r:id="rId24"/>
              </a:rPr>
              <a:t>www.saedsayad.com/gradient_descent.htm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 u="sng">
                <a:solidFill>
                  <a:srgbClr val="0563c1"/>
                </a:solidFill>
                <a:uFillTx/>
                <a:latin typeface="Calibri"/>
                <a:hlinkClick r:id="rId25"/>
              </a:rPr>
              <a:t>https://</a:t>
            </a:r>
            <a:r>
              <a:rPr b="0" lang="de-DE" sz="2800" spc="-1" strike="noStrike" u="sng">
                <a:solidFill>
                  <a:srgbClr val="0563c1"/>
                </a:solidFill>
                <a:uFillTx/>
                <a:latin typeface="Calibri"/>
                <a:hlinkClick r:id="rId26"/>
              </a:rPr>
              <a:t>towardsdatascience.com/a-comprehensive-guide-to-convolutional-neural-networks-the-eli5-way-3bd2b1164a53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Machine Perception Lecture by O. Hilliges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Advanced Machine Learning by J. Buhmann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de-DE" sz="4400" spc="-1" strike="noStrike">
                <a:solidFill>
                  <a:srgbClr val="000000"/>
                </a:solidFill>
                <a:latin typeface="Calibri Light"/>
              </a:rPr>
              <a:t>Neural Networks: combination of Neurons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3" name="Picture 2" descr=""/>
          <p:cNvPicPr/>
          <p:nvPr/>
        </p:nvPicPr>
        <p:blipFill>
          <a:blip r:embed="rId1"/>
          <a:stretch/>
        </p:blipFill>
        <p:spPr>
          <a:xfrm>
            <a:off x="741600" y="2000160"/>
            <a:ext cx="10830600" cy="4147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de-DE" sz="4400" spc="-1" strike="noStrike">
                <a:solidFill>
                  <a:srgbClr val="000000"/>
                </a:solidFill>
                <a:latin typeface="Calibri Light"/>
              </a:rPr>
              <a:t>Activation Function: linear vs. non-linear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5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Linear function: output is a linear transformation of input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Example: XOR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6" name="Grafik 3" descr=""/>
          <p:cNvPicPr/>
          <p:nvPr/>
        </p:nvPicPr>
        <p:blipFill>
          <a:blip r:embed="rId1"/>
          <a:stretch/>
        </p:blipFill>
        <p:spPr>
          <a:xfrm>
            <a:off x="7542720" y="2911320"/>
            <a:ext cx="2793960" cy="2859480"/>
          </a:xfrm>
          <a:prstGeom prst="rect">
            <a:avLst/>
          </a:prstGeom>
          <a:ln>
            <a:noFill/>
          </a:ln>
        </p:spPr>
      </p:pic>
      <p:pic>
        <p:nvPicPr>
          <p:cNvPr id="187" name="Grafik 4" descr=""/>
          <p:cNvPicPr/>
          <p:nvPr/>
        </p:nvPicPr>
        <p:blipFill>
          <a:blip r:embed="rId2"/>
          <a:stretch/>
        </p:blipFill>
        <p:spPr>
          <a:xfrm>
            <a:off x="679320" y="2911320"/>
            <a:ext cx="2925720" cy="2749320"/>
          </a:xfrm>
          <a:prstGeom prst="rect">
            <a:avLst/>
          </a:prstGeom>
          <a:ln>
            <a:noFill/>
          </a:ln>
        </p:spPr>
      </p:pic>
      <p:sp>
        <p:nvSpPr>
          <p:cNvPr id="188" name="CustomShape 3"/>
          <p:cNvSpPr/>
          <p:nvPr/>
        </p:nvSpPr>
        <p:spPr>
          <a:xfrm>
            <a:off x="3858840" y="3636360"/>
            <a:ext cx="3603960" cy="87444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ffffff"/>
                </a:solidFill>
                <a:latin typeface="Calibri"/>
              </a:rPr>
              <a:t>Non-linear</a:t>
            </a: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 activation function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89" name="Grafik 6" descr=""/>
          <p:cNvPicPr/>
          <p:nvPr/>
        </p:nvPicPr>
        <p:blipFill>
          <a:blip r:embed="rId3"/>
          <a:stretch/>
        </p:blipFill>
        <p:spPr>
          <a:xfrm>
            <a:off x="1219320" y="5894640"/>
            <a:ext cx="1863360" cy="834480"/>
          </a:xfrm>
          <a:prstGeom prst="rect">
            <a:avLst/>
          </a:prstGeom>
          <a:ln>
            <a:noFill/>
          </a:ln>
        </p:spPr>
      </p:pic>
      <p:pic>
        <p:nvPicPr>
          <p:cNvPr id="190" name="Grafik 7" descr=""/>
          <p:cNvPicPr/>
          <p:nvPr/>
        </p:nvPicPr>
        <p:blipFill>
          <a:blip r:embed="rId4"/>
          <a:stretch/>
        </p:blipFill>
        <p:spPr>
          <a:xfrm>
            <a:off x="6891480" y="2478960"/>
            <a:ext cx="4096800" cy="313560"/>
          </a:xfrm>
          <a:prstGeom prst="rect">
            <a:avLst/>
          </a:prstGeom>
          <a:ln>
            <a:noFill/>
          </a:ln>
        </p:spPr>
      </p:pic>
      <p:pic>
        <p:nvPicPr>
          <p:cNvPr id="191" name="Grafik 8" descr=""/>
          <p:cNvPicPr/>
          <p:nvPr/>
        </p:nvPicPr>
        <p:blipFill>
          <a:blip r:embed="rId5"/>
          <a:stretch/>
        </p:blipFill>
        <p:spPr>
          <a:xfrm>
            <a:off x="10500120" y="3126240"/>
            <a:ext cx="1107000" cy="509400"/>
          </a:xfrm>
          <a:prstGeom prst="rect">
            <a:avLst/>
          </a:prstGeom>
          <a:ln>
            <a:noFill/>
          </a:ln>
        </p:spPr>
      </p:pic>
      <p:pic>
        <p:nvPicPr>
          <p:cNvPr id="192" name="Grafik 9" descr=""/>
          <p:cNvPicPr/>
          <p:nvPr/>
        </p:nvPicPr>
        <p:blipFill>
          <a:blip r:embed="rId6"/>
          <a:stretch/>
        </p:blipFill>
        <p:spPr>
          <a:xfrm>
            <a:off x="10567080" y="3636360"/>
            <a:ext cx="974880" cy="708840"/>
          </a:xfrm>
          <a:prstGeom prst="rect">
            <a:avLst/>
          </a:prstGeom>
          <a:ln>
            <a:noFill/>
          </a:ln>
        </p:spPr>
      </p:pic>
      <p:pic>
        <p:nvPicPr>
          <p:cNvPr id="193" name="Grafik 10" descr=""/>
          <p:cNvPicPr/>
          <p:nvPr/>
        </p:nvPicPr>
        <p:blipFill>
          <a:blip r:embed="rId7"/>
          <a:stretch/>
        </p:blipFill>
        <p:spPr>
          <a:xfrm>
            <a:off x="10567080" y="4343760"/>
            <a:ext cx="983880" cy="611280"/>
          </a:xfrm>
          <a:prstGeom prst="rect">
            <a:avLst/>
          </a:prstGeom>
          <a:ln>
            <a:noFill/>
          </a:ln>
        </p:spPr>
      </p:pic>
      <p:pic>
        <p:nvPicPr>
          <p:cNvPr id="194" name="Grafik 11" descr=""/>
          <p:cNvPicPr/>
          <p:nvPr/>
        </p:nvPicPr>
        <p:blipFill>
          <a:blip r:embed="rId8"/>
          <a:stretch/>
        </p:blipFill>
        <p:spPr>
          <a:xfrm>
            <a:off x="10567080" y="5031360"/>
            <a:ext cx="752760" cy="356400"/>
          </a:xfrm>
          <a:prstGeom prst="rect">
            <a:avLst/>
          </a:prstGeom>
          <a:ln>
            <a:noFill/>
          </a:ln>
        </p:spPr>
      </p:pic>
      <p:pic>
        <p:nvPicPr>
          <p:cNvPr id="195" name="Grafik 12" descr=""/>
          <p:cNvPicPr/>
          <p:nvPr/>
        </p:nvPicPr>
        <p:blipFill>
          <a:blip r:embed="rId9"/>
          <a:stretch/>
        </p:blipFill>
        <p:spPr>
          <a:xfrm>
            <a:off x="7167240" y="5919480"/>
            <a:ext cx="3692880" cy="751680"/>
          </a:xfrm>
          <a:prstGeom prst="rect">
            <a:avLst/>
          </a:prstGeom>
          <a:ln>
            <a:noFill/>
          </a:ln>
        </p:spPr>
      </p:pic>
      <p:sp>
        <p:nvSpPr>
          <p:cNvPr id="196" name="Line 4"/>
          <p:cNvSpPr/>
          <p:nvPr/>
        </p:nvSpPr>
        <p:spPr>
          <a:xfrm flipV="1">
            <a:off x="838080" y="3381120"/>
            <a:ext cx="3141720" cy="1199160"/>
          </a:xfrm>
          <a:prstGeom prst="line">
            <a:avLst/>
          </a:prstGeom>
          <a:ln w="3816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/>
        </p:style>
      </p:sp>
      <p:sp>
        <p:nvSpPr>
          <p:cNvPr id="197" name="Line 5"/>
          <p:cNvSpPr/>
          <p:nvPr/>
        </p:nvSpPr>
        <p:spPr>
          <a:xfrm>
            <a:off x="1881000" y="2886840"/>
            <a:ext cx="1027440" cy="2634120"/>
          </a:xfrm>
          <a:prstGeom prst="line">
            <a:avLst/>
          </a:prstGeom>
          <a:ln w="3816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/>
        </p:style>
      </p:sp>
      <p:sp>
        <p:nvSpPr>
          <p:cNvPr id="198" name="Line 6"/>
          <p:cNvSpPr/>
          <p:nvPr/>
        </p:nvSpPr>
        <p:spPr>
          <a:xfrm flipH="1">
            <a:off x="7811280" y="3318480"/>
            <a:ext cx="2582640" cy="2202480"/>
          </a:xfrm>
          <a:prstGeom prst="line">
            <a:avLst/>
          </a:prstGeom>
          <a:ln w="38160"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/>
        </p:style>
      </p:sp>
      <p:sp>
        <p:nvSpPr>
          <p:cNvPr id="199" name="CustomShape 7"/>
          <p:cNvSpPr/>
          <p:nvPr/>
        </p:nvSpPr>
        <p:spPr>
          <a:xfrm flipV="1">
            <a:off x="6471720" y="4630680"/>
            <a:ext cx="1671840" cy="574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tailEnd len="med" type="triangle" w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00" name="CustomShape 8"/>
          <p:cNvSpPr/>
          <p:nvPr/>
        </p:nvSpPr>
        <p:spPr>
          <a:xfrm>
            <a:off x="5491080" y="5234400"/>
            <a:ext cx="183600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Transformation of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Input space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de-DE" sz="4400" spc="-1" strike="noStrike">
                <a:solidFill>
                  <a:srgbClr val="000000"/>
                </a:solidFill>
                <a:latin typeface="Calibri Light"/>
              </a:rPr>
              <a:t>Universal Approximation Theorem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i="1" lang="de-DE" sz="2800" spc="-1" strike="noStrike">
                <a:solidFill>
                  <a:srgbClr val="000000"/>
                </a:solidFill>
                <a:latin typeface="Calibri"/>
              </a:rPr>
              <a:t>„</a:t>
            </a:r>
            <a:r>
              <a:rPr b="0" i="1" lang="de-DE" sz="2800" spc="-1" strike="noStrike">
                <a:solidFill>
                  <a:srgbClr val="000000"/>
                </a:solidFill>
                <a:latin typeface="Calibri"/>
              </a:rPr>
              <a:t>A feed-forward neural network with a single hidden layer and continuous non-linear activation function can approximate any continuous function with arbitrary precision“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514440" indent="-5140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Neural Network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514440" indent="-5140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One hidden layer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514440" indent="-5140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Non-linear activation function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Deep Neural Networks &gt;</a:t>
            </a:r>
            <a:r>
              <a:rPr b="0" lang="de-DE" sz="2800" spc="-1" strike="noStrike" baseline="-25000">
                <a:solidFill>
                  <a:srgbClr val="000000"/>
                </a:solidFill>
                <a:latin typeface="Calibri"/>
              </a:rPr>
              <a:t>in practice 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Wide Neural Networks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3" name="CustomShape 3"/>
          <p:cNvSpPr/>
          <p:nvPr/>
        </p:nvSpPr>
        <p:spPr>
          <a:xfrm>
            <a:off x="5895720" y="3553200"/>
            <a:ext cx="217440" cy="1445400"/>
          </a:xfrm>
          <a:prstGeom prst="rightBrace">
            <a:avLst>
              <a:gd name="adj1" fmla="val 60333"/>
              <a:gd name="adj2" fmla="val 48795"/>
            </a:avLst>
          </a:prstGeom>
          <a:noFill/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04" name="CustomShape 4"/>
          <p:cNvSpPr/>
          <p:nvPr/>
        </p:nvSpPr>
        <p:spPr>
          <a:xfrm>
            <a:off x="6260400" y="4066920"/>
            <a:ext cx="43218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Approximate any function with any precision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05" name="Picture 4" descr=""/>
          <p:cNvPicPr/>
          <p:nvPr/>
        </p:nvPicPr>
        <p:blipFill>
          <a:blip r:embed="rId1"/>
          <a:stretch/>
        </p:blipFill>
        <p:spPr>
          <a:xfrm>
            <a:off x="8012520" y="4436280"/>
            <a:ext cx="3247200" cy="1116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de-DE" sz="4400" spc="-1" strike="noStrike">
                <a:solidFill>
                  <a:srgbClr val="000000"/>
                </a:solidFill>
                <a:latin typeface="Calibri Light"/>
              </a:rPr>
              <a:t>Universal Approximation Theorem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7" name="Picture 2" descr=""/>
          <p:cNvPicPr/>
          <p:nvPr/>
        </p:nvPicPr>
        <p:blipFill>
          <a:blip r:embed="rId1"/>
          <a:stretch/>
        </p:blipFill>
        <p:spPr>
          <a:xfrm>
            <a:off x="2074680" y="1690560"/>
            <a:ext cx="8042040" cy="4637520"/>
          </a:xfrm>
          <a:prstGeom prst="rect">
            <a:avLst/>
          </a:prstGeom>
          <a:ln>
            <a:noFill/>
          </a:ln>
        </p:spPr>
      </p:pic>
      <p:sp>
        <p:nvSpPr>
          <p:cNvPr id="208" name="CustomShape 2"/>
          <p:cNvSpPr/>
          <p:nvPr/>
        </p:nvSpPr>
        <p:spPr>
          <a:xfrm>
            <a:off x="1882440" y="2795400"/>
            <a:ext cx="973800" cy="896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tailEnd len="med" type="triangle" w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09" name="CustomShape 3"/>
          <p:cNvSpPr/>
          <p:nvPr/>
        </p:nvSpPr>
        <p:spPr>
          <a:xfrm>
            <a:off x="659880" y="2324880"/>
            <a:ext cx="24444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ReLu Activation function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10" name="CustomShape 4"/>
          <p:cNvSpPr/>
          <p:nvPr/>
        </p:nvSpPr>
        <p:spPr>
          <a:xfrm flipH="1">
            <a:off x="6426360" y="1732320"/>
            <a:ext cx="2272680" cy="644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tailEnd len="med" type="triangle" w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11" name="CustomShape 5"/>
          <p:cNvSpPr/>
          <p:nvPr/>
        </p:nvSpPr>
        <p:spPr>
          <a:xfrm>
            <a:off x="7076160" y="1321200"/>
            <a:ext cx="32839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2x Step function = Bump function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</TotalTime>
  <Application>Collabora_Office/6.2.10.20$Linux_X86_64 LibreOffice_project/e94d9c1c346a8b7e58c24bcf554c0a2bab77f59c</Application>
  <Words>833</Words>
  <Paragraphs>210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2021-02-17T16:56:56Z</dcterms:created>
  <dc:creator>Jonas Bokstaller</dc:creator>
  <dc:description/>
  <dc:language>en-US</dc:language>
  <cp:lastModifiedBy/>
  <dcterms:modified xsi:type="dcterms:W3CDTF">2021-03-02T11:38:02Z</dcterms:modified>
  <cp:revision>70</cp:revision>
  <dc:subject/>
  <dc:title>Introduction to Deep Learning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Breitbild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53</vt:i4>
  </property>
</Properties>
</file>