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Lst>
  <p:notesMasterIdLst>
    <p:notesMasterId r:id="rId32"/>
  </p:notesMasterIdLst>
  <p:handoutMasterIdLst>
    <p:handoutMasterId r:id="rId33"/>
  </p:handoutMasterIdLst>
  <p:sldIdLst>
    <p:sldId id="418" r:id="rId3"/>
    <p:sldId id="1004" r:id="rId4"/>
    <p:sldId id="1006" r:id="rId5"/>
    <p:sldId id="971" r:id="rId6"/>
    <p:sldId id="988" r:id="rId7"/>
    <p:sldId id="967" r:id="rId8"/>
    <p:sldId id="992" r:id="rId9"/>
    <p:sldId id="968" r:id="rId10"/>
    <p:sldId id="970" r:id="rId11"/>
    <p:sldId id="973" r:id="rId12"/>
    <p:sldId id="965" r:id="rId13"/>
    <p:sldId id="963" r:id="rId14"/>
    <p:sldId id="964" r:id="rId15"/>
    <p:sldId id="990" r:id="rId16"/>
    <p:sldId id="993" r:id="rId17"/>
    <p:sldId id="991" r:id="rId18"/>
    <p:sldId id="998" r:id="rId19"/>
    <p:sldId id="996" r:id="rId20"/>
    <p:sldId id="997" r:id="rId21"/>
    <p:sldId id="987" r:id="rId22"/>
    <p:sldId id="952" r:id="rId23"/>
    <p:sldId id="953" r:id="rId24"/>
    <p:sldId id="954" r:id="rId25"/>
    <p:sldId id="955" r:id="rId26"/>
    <p:sldId id="956" r:id="rId27"/>
    <p:sldId id="957" r:id="rId28"/>
    <p:sldId id="958" r:id="rId29"/>
    <p:sldId id="960" r:id="rId30"/>
    <p:sldId id="986" r:id="rId31"/>
  </p:sldIdLst>
  <p:sldSz cx="9144000" cy="6858000" type="screen4x3"/>
  <p:notesSz cx="7099300" cy="10234613"/>
  <p:embeddedFontLst>
    <p:embeddedFont>
      <p:font typeface="CMR7" pitchFamily="34" charset="0"/>
      <p:regular r:id="rId34"/>
    </p:embeddedFont>
    <p:embeddedFont>
      <p:font typeface="cmmi10" pitchFamily="34" charset="0"/>
      <p:regular r:id="rId35"/>
    </p:embeddedFont>
    <p:embeddedFont>
      <p:font typeface="CMR5" pitchFamily="34" charset="0"/>
      <p:regular r:id="rId36"/>
    </p:embeddedFont>
    <p:embeddedFont>
      <p:font typeface="Courant"/>
      <p:regular r:id="rId37"/>
      <p:bold r:id="rId38"/>
      <p:italic r:id="rId39"/>
      <p:boldItalic r:id="rId40"/>
    </p:embeddedFont>
    <p:embeddedFont>
      <p:font typeface="CMR10" pitchFamily="34" charset="0"/>
      <p:regular r:id="rId41"/>
    </p:embeddedFont>
    <p:embeddedFont>
      <p:font typeface="CMMI7" pitchFamily="34" charset="0"/>
      <p:regular r:id="rId42"/>
    </p:embeddedFont>
    <p:embeddedFont>
      <p:font typeface="CMSY10" pitchFamily="34" charset="0"/>
      <p:regular r:id="rId43"/>
    </p:embeddedFont>
    <p:embeddedFont>
      <p:font typeface="CMSY5" pitchFamily="34" charset="0"/>
      <p:regular r:id="rId44"/>
    </p:embeddedFont>
    <p:embeddedFont>
      <p:font typeface="CMMI5" pitchFamily="34" charset="0"/>
      <p:regular r:id="rId45"/>
    </p:embeddedFont>
    <p:embeddedFont>
      <p:font typeface="CMSY7" pitchFamily="34" charset="0"/>
      <p:regular r:id="rId46"/>
    </p:embeddedFont>
  </p:embeddedFontLst>
  <p:custDataLst>
    <p:tags r:id="rId47"/>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D9B93"/>
    <a:srgbClr val="FD9D93"/>
    <a:srgbClr val="FECBA0"/>
    <a:srgbClr val="6A80F0"/>
    <a:srgbClr val="0E3A8A"/>
    <a:srgbClr val="FFFF99"/>
    <a:srgbClr val="0C469C"/>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1" autoAdjust="0"/>
    <p:restoredTop sz="87160" autoAdjust="0"/>
  </p:normalViewPr>
  <p:slideViewPr>
    <p:cSldViewPr snapToGrid="0">
      <p:cViewPr varScale="1">
        <p:scale>
          <a:sx n="80" d="100"/>
          <a:sy n="80" d="100"/>
        </p:scale>
        <p:origin x="-1602" y="-84"/>
      </p:cViewPr>
      <p:guideLst>
        <p:guide orient="horz" pos="3422"/>
        <p:guide orient="horz" pos="2299"/>
        <p:guide pos="5445"/>
        <p:guide pos="5759"/>
        <p:guide pos="2878"/>
        <p:guide pos="32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2237" y="-91"/>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30051" name="Rectangle 3"/>
          <p:cNvSpPr>
            <a:spLocks noGrp="1" noChangeArrowheads="1"/>
          </p:cNvSpPr>
          <p:nvPr>
            <p:ph type="dt" sz="quarter"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30052" name="Rectangle 4"/>
          <p:cNvSpPr>
            <a:spLocks noGrp="1" noChangeArrowheads="1"/>
          </p:cNvSpPr>
          <p:nvPr>
            <p:ph type="ftr" sz="quarter" idx="2"/>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30053" name="Rectangle 5"/>
          <p:cNvSpPr>
            <a:spLocks noGrp="1" noChangeArrowheads="1"/>
          </p:cNvSpPr>
          <p:nvPr>
            <p:ph type="sldNum" sz="quarter" idx="3"/>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80DA2F1B-31D6-478C-9326-E121770B26CB}" type="slidenum">
              <a:rPr lang="en-US"/>
              <a:pPr/>
              <a:t>‹#›</a:t>
            </a:fld>
            <a:endParaRPr lang="en-US"/>
          </a:p>
        </p:txBody>
      </p:sp>
    </p:spTree>
    <p:extLst>
      <p:ext uri="{BB962C8B-B14F-4D97-AF65-F5344CB8AC3E}">
        <p14:creationId xmlns:p14="http://schemas.microsoft.com/office/powerpoint/2010/main" val="582519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409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4100" name="Rectangle 4"/>
          <p:cNvSpPr>
            <a:spLocks noGrp="1" noRot="1" noChangeAspect="1" noChangeArrowheads="1" noTextEdit="1"/>
          </p:cNvSpPr>
          <p:nvPr>
            <p:ph type="sldImg" idx="2"/>
          </p:nvPr>
        </p:nvSpPr>
        <p:spPr bwMode="auto">
          <a:xfrm>
            <a:off x="925033" y="766763"/>
            <a:ext cx="5183667" cy="3838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410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455484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C371-341D-47DC-B0AB-7C4BD5C70A36}" type="slidenum">
              <a:rPr lang="en-US"/>
              <a:pPr/>
              <a:t>1</a:t>
            </a:fld>
            <a:endParaRPr lang="en-US"/>
          </a:p>
        </p:txBody>
      </p:sp>
      <p:sp>
        <p:nvSpPr>
          <p:cNvPr id="189442" name="Rectangle 2"/>
          <p:cNvSpPr>
            <a:spLocks noGrp="1" noRot="1" noChangeAspect="1" noChangeArrowheads="1" noTextEdit="1"/>
          </p:cNvSpPr>
          <p:nvPr>
            <p:ph type="sldImg"/>
          </p:nvPr>
        </p:nvSpPr>
        <p:spPr>
          <a:xfrm>
            <a:off x="941388" y="728663"/>
            <a:ext cx="5187950" cy="3890962"/>
          </a:xfrm>
          <a:ln/>
        </p:spPr>
      </p:sp>
      <p:sp>
        <p:nvSpPr>
          <p:cNvPr id="189443" name="Rectangle 3"/>
          <p:cNvSpPr>
            <a:spLocks noGrp="1" noChangeArrowheads="1"/>
          </p:cNvSpPr>
          <p:nvPr>
            <p:ph type="body" idx="1"/>
          </p:nvPr>
        </p:nvSpPr>
        <p:spPr>
          <a:xfrm>
            <a:off x="939801" y="4862514"/>
            <a:ext cx="5186363" cy="4619625"/>
          </a:xfrm>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C2EA6-4C44-4F33-AF53-FB4179F9578F}" type="slidenum">
              <a:rPr lang="en-US"/>
              <a:pPr/>
              <a:t>10</a:t>
            </a:fld>
            <a:endParaRPr lang="en-US"/>
          </a:p>
        </p:txBody>
      </p:sp>
      <p:sp>
        <p:nvSpPr>
          <p:cNvPr id="409602" name="Rectangle 2"/>
          <p:cNvSpPr>
            <a:spLocks noGrp="1" noRot="1" noChangeAspect="1" noChangeArrowheads="1" noTextEdit="1"/>
          </p:cNvSpPr>
          <p:nvPr>
            <p:ph type="sldImg"/>
          </p:nvPr>
        </p:nvSpPr>
        <p:spPr>
          <a:xfrm>
            <a:off x="957263" y="766763"/>
            <a:ext cx="5119687" cy="3838575"/>
          </a:xfrm>
          <a:ln/>
        </p:spPr>
      </p:sp>
      <p:sp>
        <p:nvSpPr>
          <p:cNvPr id="4096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p:spPr>
        <p:txBody>
          <a:bodyPr/>
          <a:lstStyle/>
          <a:p>
            <a:fld id="{5CAFFC81-37D9-4B72-B8B1-4E691001C6B9}" type="slidenum">
              <a:rPr lang="en-US" smtClean="0"/>
              <a:pPr/>
              <a:t>11</a:t>
            </a:fld>
            <a:endParaRPr lang="en-US" smtClean="0"/>
          </a:p>
        </p:txBody>
      </p:sp>
      <p:sp>
        <p:nvSpPr>
          <p:cNvPr id="312322" name="Rectangle 2"/>
          <p:cNvSpPr>
            <a:spLocks noGrp="1" noRot="1" noChangeAspect="1" noChangeArrowheads="1" noTextEdit="1"/>
          </p:cNvSpPr>
          <p:nvPr>
            <p:ph type="sldImg"/>
          </p:nvPr>
        </p:nvSpPr>
        <p:spPr>
          <a:xfrm>
            <a:off x="957263" y="766763"/>
            <a:ext cx="5119687" cy="3838575"/>
          </a:xfrm>
          <a:ln/>
        </p:spPr>
      </p:sp>
      <p:sp>
        <p:nvSpPr>
          <p:cNvPr id="31232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p:spPr>
        <p:txBody>
          <a:bodyPr/>
          <a:lstStyle/>
          <a:p>
            <a:fld id="{3521217A-1B03-47D8-BF86-2B4130B0AEDE}" type="slidenum">
              <a:rPr lang="en-US" smtClean="0"/>
              <a:pPr/>
              <a:t>12</a:t>
            </a:fld>
            <a:endParaRPr lang="en-US" smtClean="0"/>
          </a:p>
        </p:txBody>
      </p:sp>
      <p:sp>
        <p:nvSpPr>
          <p:cNvPr id="315394" name="Rectangle 2"/>
          <p:cNvSpPr>
            <a:spLocks noGrp="1" noRot="1" noChangeAspect="1" noChangeArrowheads="1" noTextEdit="1"/>
          </p:cNvSpPr>
          <p:nvPr>
            <p:ph type="sldImg"/>
          </p:nvPr>
        </p:nvSpPr>
        <p:spPr>
          <a:xfrm>
            <a:off x="957263" y="766763"/>
            <a:ext cx="5119687" cy="3838575"/>
          </a:xfrm>
          <a:ln/>
        </p:spPr>
      </p:sp>
      <p:sp>
        <p:nvSpPr>
          <p:cNvPr id="315395"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0BB159BA-24F8-4FB4-A193-B372E8AFB81C}" type="slidenum">
              <a:rPr lang="en-US" smtClean="0"/>
              <a:pPr/>
              <a:t>13</a:t>
            </a:fld>
            <a:endParaRPr lang="en-US" smtClean="0"/>
          </a:p>
        </p:txBody>
      </p:sp>
      <p:sp>
        <p:nvSpPr>
          <p:cNvPr id="318466" name="Rectangle 2"/>
          <p:cNvSpPr>
            <a:spLocks noGrp="1" noRot="1" noChangeAspect="1" noChangeArrowheads="1" noTextEdit="1"/>
          </p:cNvSpPr>
          <p:nvPr>
            <p:ph type="sldImg"/>
          </p:nvPr>
        </p:nvSpPr>
        <p:spPr>
          <a:xfrm>
            <a:off x="957263" y="766763"/>
            <a:ext cx="5119687" cy="3838575"/>
          </a:xfrm>
          <a:ln/>
        </p:spPr>
      </p:sp>
      <p:sp>
        <p:nvSpPr>
          <p:cNvPr id="318467" name="Rectangle 3"/>
          <p:cNvSpPr>
            <a:spLocks noGrp="1" noChangeArrowheads="1"/>
          </p:cNvSpPr>
          <p:nvPr>
            <p:ph type="body" idx="1"/>
          </p:nvPr>
        </p:nvSpPr>
        <p:spPr>
          <a:noFill/>
          <a:ln/>
        </p:spPr>
        <p:txBody>
          <a:bodyPr/>
          <a:lstStyle/>
          <a:p>
            <a:pPr eaLnBrk="1" hangingPunct="1"/>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B741F-92B6-4B22-948C-3C5F5F47B79B}" type="slidenum">
              <a:rPr lang="en-US"/>
              <a:pPr/>
              <a:t>2</a:t>
            </a:fld>
            <a:endParaRPr lang="en-US"/>
          </a:p>
        </p:txBody>
      </p:sp>
      <p:sp>
        <p:nvSpPr>
          <p:cNvPr id="302082" name="Rectangle 2"/>
          <p:cNvSpPr>
            <a:spLocks noGrp="1" noRot="1" noChangeAspect="1" noChangeArrowheads="1" noTextEdit="1"/>
          </p:cNvSpPr>
          <p:nvPr>
            <p:ph type="sldImg"/>
          </p:nvPr>
        </p:nvSpPr>
        <p:spPr>
          <a:xfrm>
            <a:off x="957263" y="766763"/>
            <a:ext cx="5119687" cy="3838575"/>
          </a:xfrm>
          <a:ln/>
        </p:spPr>
      </p:sp>
      <p:sp>
        <p:nvSpPr>
          <p:cNvPr id="302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p:spPr>
        <p:txBody>
          <a:bodyPr/>
          <a:lstStyle/>
          <a:p>
            <a:fld id="{7B8BA2D0-5059-4BD7-B07D-B3C3E7FA9599}" type="slidenum">
              <a:rPr lang="en-US" smtClean="0"/>
              <a:pPr/>
              <a:t>20</a:t>
            </a:fld>
            <a:endParaRPr lang="en-US" smtClean="0"/>
          </a:p>
        </p:txBody>
      </p:sp>
      <p:sp>
        <p:nvSpPr>
          <p:cNvPr id="420866" name="Rectangle 2"/>
          <p:cNvSpPr>
            <a:spLocks noGrp="1" noRot="1" noChangeAspect="1" noChangeArrowheads="1" noTextEdit="1"/>
          </p:cNvSpPr>
          <p:nvPr>
            <p:ph type="sldImg"/>
          </p:nvPr>
        </p:nvSpPr>
        <p:spPr>
          <a:xfrm>
            <a:off x="957263" y="766763"/>
            <a:ext cx="5119687" cy="3838575"/>
          </a:xfrm>
          <a:ln/>
        </p:spPr>
      </p:sp>
      <p:sp>
        <p:nvSpPr>
          <p:cNvPr id="420867" name="Rectangle 3"/>
          <p:cNvSpPr>
            <a:spLocks noGrp="1" noChangeArrowheads="1"/>
          </p:cNvSpPr>
          <p:nvPr>
            <p:ph type="body" idx="1"/>
          </p:nvPr>
        </p:nvSpPr>
        <p:spPr>
          <a:noFill/>
          <a:ln/>
        </p:spPr>
        <p:txBody>
          <a:bodyPr/>
          <a:lstStyle/>
          <a:p>
            <a:pPr eaLnBrk="1" hangingPunct="1"/>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p:cNvSpPr>
          <p:nvPr>
            <p:ph type="sldImg"/>
          </p:nvPr>
        </p:nvSpPr>
        <p:spPr>
          <a:xfrm>
            <a:off x="957263" y="766763"/>
            <a:ext cx="5119687" cy="3838575"/>
          </a:xfrm>
          <a:ln/>
        </p:spPr>
      </p:sp>
      <p:sp>
        <p:nvSpPr>
          <p:cNvPr id="422914" name="Notes Placeholder 2"/>
          <p:cNvSpPr>
            <a:spLocks noGrp="1"/>
          </p:cNvSpPr>
          <p:nvPr>
            <p:ph type="body" idx="1"/>
          </p:nvPr>
        </p:nvSpPr>
        <p:spPr>
          <a:noFill/>
          <a:ln/>
        </p:spPr>
        <p:txBody>
          <a:bodyPr/>
          <a:lstStyle/>
          <a:p>
            <a:pPr eaLnBrk="1" hangingPunct="1"/>
            <a:endParaRPr lang="en-US" smtClean="0"/>
          </a:p>
        </p:txBody>
      </p:sp>
      <p:sp>
        <p:nvSpPr>
          <p:cNvPr id="422915" name="Slide Number Placeholder 3"/>
          <p:cNvSpPr>
            <a:spLocks noGrp="1"/>
          </p:cNvSpPr>
          <p:nvPr>
            <p:ph type="sldNum" sz="quarter" idx="5"/>
          </p:nvPr>
        </p:nvSpPr>
        <p:spPr>
          <a:noFill/>
        </p:spPr>
        <p:txBody>
          <a:bodyPr/>
          <a:lstStyle/>
          <a:p>
            <a:fld id="{BB9E9BFA-2A72-403F-A440-801F7C3237D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Slide Image Placeholder 1"/>
          <p:cNvSpPr>
            <a:spLocks noGrp="1" noRot="1" noChangeAspect="1"/>
          </p:cNvSpPr>
          <p:nvPr>
            <p:ph type="sldImg"/>
          </p:nvPr>
        </p:nvSpPr>
        <p:spPr>
          <a:xfrm>
            <a:off x="957263" y="766763"/>
            <a:ext cx="5119687" cy="3838575"/>
          </a:xfrm>
          <a:ln/>
        </p:spPr>
      </p:sp>
      <p:sp>
        <p:nvSpPr>
          <p:cNvPr id="424962" name="Notes Placeholder 2"/>
          <p:cNvSpPr>
            <a:spLocks noGrp="1"/>
          </p:cNvSpPr>
          <p:nvPr>
            <p:ph type="body" idx="1"/>
          </p:nvPr>
        </p:nvSpPr>
        <p:spPr>
          <a:noFill/>
          <a:ln/>
        </p:spPr>
        <p:txBody>
          <a:bodyPr/>
          <a:lstStyle/>
          <a:p>
            <a:pPr eaLnBrk="1" hangingPunct="1"/>
            <a:endParaRPr lang="en-US" smtClean="0"/>
          </a:p>
        </p:txBody>
      </p:sp>
      <p:sp>
        <p:nvSpPr>
          <p:cNvPr id="424963" name="Slide Number Placeholder 3"/>
          <p:cNvSpPr>
            <a:spLocks noGrp="1"/>
          </p:cNvSpPr>
          <p:nvPr>
            <p:ph type="sldNum" sz="quarter" idx="5"/>
          </p:nvPr>
        </p:nvSpPr>
        <p:spPr>
          <a:noFill/>
        </p:spPr>
        <p:txBody>
          <a:bodyPr/>
          <a:lstStyle/>
          <a:p>
            <a:fld id="{125C2C20-C32C-4D1F-885A-AB91764CF42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Slide Image Placeholder 1"/>
          <p:cNvSpPr>
            <a:spLocks noGrp="1" noRot="1" noChangeAspect="1"/>
          </p:cNvSpPr>
          <p:nvPr>
            <p:ph type="sldImg"/>
          </p:nvPr>
        </p:nvSpPr>
        <p:spPr>
          <a:xfrm>
            <a:off x="957263" y="766763"/>
            <a:ext cx="5119687" cy="3838575"/>
          </a:xfrm>
          <a:ln/>
        </p:spPr>
      </p:sp>
      <p:sp>
        <p:nvSpPr>
          <p:cNvPr id="424962" name="Notes Placeholder 2"/>
          <p:cNvSpPr>
            <a:spLocks noGrp="1"/>
          </p:cNvSpPr>
          <p:nvPr>
            <p:ph type="body" idx="1"/>
          </p:nvPr>
        </p:nvSpPr>
        <p:spPr>
          <a:noFill/>
          <a:ln/>
        </p:spPr>
        <p:txBody>
          <a:bodyPr/>
          <a:lstStyle/>
          <a:p>
            <a:pPr eaLnBrk="1" hangingPunct="1"/>
            <a:endParaRPr lang="en-US" dirty="0"/>
          </a:p>
        </p:txBody>
      </p:sp>
      <p:sp>
        <p:nvSpPr>
          <p:cNvPr id="424963" name="Slide Number Placeholder 3"/>
          <p:cNvSpPr>
            <a:spLocks noGrp="1"/>
          </p:cNvSpPr>
          <p:nvPr>
            <p:ph type="sldNum" sz="quarter" idx="5"/>
          </p:nvPr>
        </p:nvSpPr>
        <p:spPr>
          <a:noFill/>
        </p:spPr>
        <p:txBody>
          <a:bodyPr/>
          <a:lstStyle/>
          <a:p>
            <a:fld id="{125C2C20-C32C-4D1F-885A-AB91764CF426}"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EA5E10-103D-46F5-9CC7-B09DFE7E0D2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EA5E10-103D-46F5-9CC7-B09DFE7E0D2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p:cNvSpPr>
            <a:spLocks noGrp="1" noRot="1" noChangeAspect="1"/>
          </p:cNvSpPr>
          <p:nvPr>
            <p:ph type="sldImg"/>
          </p:nvPr>
        </p:nvSpPr>
        <p:spPr>
          <a:xfrm>
            <a:off x="957263" y="766763"/>
            <a:ext cx="5119687" cy="3838575"/>
          </a:xfrm>
          <a:ln/>
        </p:spPr>
      </p:sp>
      <p:sp>
        <p:nvSpPr>
          <p:cNvPr id="435202" name="Notes Placeholder 2"/>
          <p:cNvSpPr>
            <a:spLocks noGrp="1"/>
          </p:cNvSpPr>
          <p:nvPr>
            <p:ph type="body" idx="1"/>
          </p:nvPr>
        </p:nvSpPr>
        <p:spPr>
          <a:noFill/>
          <a:ln/>
        </p:spPr>
        <p:txBody>
          <a:bodyPr/>
          <a:lstStyle/>
          <a:p>
            <a:endParaRPr lang="en-US" dirty="0"/>
          </a:p>
        </p:txBody>
      </p:sp>
      <p:sp>
        <p:nvSpPr>
          <p:cNvPr id="435203" name="Slide Number Placeholder 3"/>
          <p:cNvSpPr>
            <a:spLocks noGrp="1"/>
          </p:cNvSpPr>
          <p:nvPr>
            <p:ph type="sldNum" sz="quarter" idx="5"/>
          </p:nvPr>
        </p:nvSpPr>
        <p:spPr>
          <a:noFill/>
        </p:spPr>
        <p:txBody>
          <a:bodyPr/>
          <a:lstStyle/>
          <a:p>
            <a:fld id="{99CE71AA-BCD3-4FE4-AD34-279429351BBB}"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EA5E10-103D-46F5-9CC7-B09DFE7E0D2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EA5E10-103D-46F5-9CC7-B09DFE7E0D2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8339E72F-51AC-44DA-9750-CE60767FA7C4}" type="slidenum">
              <a:rPr lang="en-US" smtClean="0"/>
              <a:pPr/>
              <a:t>4</a:t>
            </a:fld>
            <a:endParaRPr lang="en-US" smtClean="0"/>
          </a:p>
        </p:txBody>
      </p:sp>
      <p:sp>
        <p:nvSpPr>
          <p:cNvPr id="28674" name="Rectangle 2"/>
          <p:cNvSpPr>
            <a:spLocks noGrp="1" noRot="1" noChangeAspect="1" noChangeArrowheads="1" noTextEdit="1"/>
          </p:cNvSpPr>
          <p:nvPr>
            <p:ph type="sldImg"/>
          </p:nvPr>
        </p:nvSpPr>
        <p:spPr>
          <a:xfrm>
            <a:off x="957263" y="766763"/>
            <a:ext cx="5119687" cy="3838575"/>
          </a:xfrm>
          <a:ln/>
        </p:spPr>
      </p:sp>
      <p:sp>
        <p:nvSpPr>
          <p:cNvPr id="28675" name="Rectangle 3"/>
          <p:cNvSpPr>
            <a:spLocks noGrp="1" noChangeArrowheads="1"/>
          </p:cNvSpPr>
          <p:nvPr>
            <p:ph type="body" idx="1"/>
          </p:nvPr>
        </p:nvSpPr>
        <p:spPr>
          <a:noFill/>
          <a:ln/>
        </p:spPr>
        <p:txBody>
          <a:bodyPr/>
          <a:lstStyle/>
          <a:p>
            <a:pPr eaLnBrk="1" hangingPunct="1"/>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p:spPr>
        <p:txBody>
          <a:bodyPr/>
          <a:lstStyle/>
          <a:p>
            <a:fld id="{7B8BA2D0-5059-4BD7-B07D-B3C3E7FA9599}" type="slidenum">
              <a:rPr lang="en-US" smtClean="0"/>
              <a:pPr/>
              <a:t>5</a:t>
            </a:fld>
            <a:endParaRPr lang="en-US" smtClean="0"/>
          </a:p>
        </p:txBody>
      </p:sp>
      <p:sp>
        <p:nvSpPr>
          <p:cNvPr id="420866" name="Rectangle 2"/>
          <p:cNvSpPr>
            <a:spLocks noGrp="1" noRot="1" noChangeAspect="1" noChangeArrowheads="1" noTextEdit="1"/>
          </p:cNvSpPr>
          <p:nvPr>
            <p:ph type="sldImg"/>
          </p:nvPr>
        </p:nvSpPr>
        <p:spPr>
          <a:xfrm>
            <a:off x="957263" y="766763"/>
            <a:ext cx="5119687" cy="3838575"/>
          </a:xfrm>
          <a:ln/>
        </p:spPr>
      </p:sp>
      <p:sp>
        <p:nvSpPr>
          <p:cNvPr id="420867" name="Rectangle 3"/>
          <p:cNvSpPr>
            <a:spLocks noGrp="1" noChangeArrowheads="1"/>
          </p:cNvSpPr>
          <p:nvPr>
            <p:ph type="body" idx="1"/>
          </p:nvPr>
        </p:nvSpPr>
        <p:spPr>
          <a:noFill/>
          <a:ln/>
        </p:spPr>
        <p:txBody>
          <a:bodyPr/>
          <a:lstStyle/>
          <a:p>
            <a:pPr eaLnBrk="1" hangingPunct="1"/>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fld id="{F6497E4C-140E-4B7F-8104-1FC2787DCB06}" type="slidenum">
              <a:rPr lang="en-US" smtClean="0"/>
              <a:pPr/>
              <a:t>6</a:t>
            </a:fld>
            <a:endParaRPr lang="en-US" smtClean="0"/>
          </a:p>
        </p:txBody>
      </p:sp>
      <p:sp>
        <p:nvSpPr>
          <p:cNvPr id="311298" name="Rectangle 2"/>
          <p:cNvSpPr>
            <a:spLocks noGrp="1" noRot="1" noChangeAspect="1" noChangeArrowheads="1" noTextEdit="1"/>
          </p:cNvSpPr>
          <p:nvPr>
            <p:ph type="sldImg"/>
          </p:nvPr>
        </p:nvSpPr>
        <p:spPr>
          <a:xfrm>
            <a:off x="957263" y="766763"/>
            <a:ext cx="5119687" cy="3838575"/>
          </a:xfrm>
          <a:ln/>
        </p:spPr>
      </p:sp>
      <p:sp>
        <p:nvSpPr>
          <p:cNvPr id="311299" name="Rectangle 3"/>
          <p:cNvSpPr>
            <a:spLocks noGrp="1" noChangeArrowheads="1"/>
          </p:cNvSpPr>
          <p:nvPr>
            <p:ph type="body" idx="1"/>
          </p:nvPr>
        </p:nvSpPr>
        <p:spPr>
          <a:noFill/>
          <a:ln/>
        </p:spPr>
        <p:txBody>
          <a:bodyPr/>
          <a:lstStyle/>
          <a:p>
            <a:pPr eaLnBrk="1" hangingPunct="1"/>
            <a:endParaRPr lang="de-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66763"/>
            <a:ext cx="5119687"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388A86-513C-442D-9D7E-33AFC18D289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fld id="{F6497E4C-140E-4B7F-8104-1FC2787DCB06}" type="slidenum">
              <a:rPr lang="en-US" smtClean="0"/>
              <a:pPr/>
              <a:t>9</a:t>
            </a:fld>
            <a:endParaRPr lang="en-US" smtClean="0"/>
          </a:p>
        </p:txBody>
      </p:sp>
      <p:sp>
        <p:nvSpPr>
          <p:cNvPr id="311298" name="Rectangle 2"/>
          <p:cNvSpPr>
            <a:spLocks noGrp="1" noRot="1" noChangeAspect="1" noChangeArrowheads="1" noTextEdit="1"/>
          </p:cNvSpPr>
          <p:nvPr>
            <p:ph type="sldImg"/>
          </p:nvPr>
        </p:nvSpPr>
        <p:spPr>
          <a:xfrm>
            <a:off x="957263" y="766763"/>
            <a:ext cx="5119687" cy="3838575"/>
          </a:xfrm>
          <a:ln/>
        </p:spPr>
      </p:sp>
      <p:sp>
        <p:nvSpPr>
          <p:cNvPr id="311299" name="Rectangle 3"/>
          <p:cNvSpPr>
            <a:spLocks noGrp="1" noChangeArrowheads="1"/>
          </p:cNvSpPr>
          <p:nvPr>
            <p:ph type="body" idx="1"/>
          </p:nvPr>
        </p:nvSpPr>
        <p:spPr>
          <a:noFill/>
          <a:ln/>
        </p:spPr>
        <p:txBody>
          <a:bodyPr/>
          <a:lstStyle/>
          <a:p>
            <a:pPr eaLnBrk="1" hangingPunct="1"/>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8313" y="836613"/>
            <a:ext cx="8207375" cy="533717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1613"/>
            <a:ext cx="8229600" cy="4905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836613"/>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6613"/>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557588"/>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57588"/>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187450" y="6381750"/>
            <a:ext cx="6337300" cy="339725"/>
          </a:xfrm>
          <a:prstGeom prst="rect">
            <a:avLst/>
          </a:prstGeom>
        </p:spPr>
        <p:txBody>
          <a:bodyPr/>
          <a:lstStyle>
            <a:lvl1pPr>
              <a:defRPr/>
            </a:lvl1pPr>
          </a:lstStyle>
          <a:p>
            <a:r>
              <a:rPr lang="en-US"/>
              <a:t>Stefan Schmid, ETH Zurich @ WPDRTS 2006</a:t>
            </a:r>
            <a:endParaRPr lang="de-CH"/>
          </a:p>
        </p:txBody>
      </p:sp>
      <p:sp>
        <p:nvSpPr>
          <p:cNvPr id="8" name="Slide Number Placeholder 7"/>
          <p:cNvSpPr>
            <a:spLocks noGrp="1"/>
          </p:cNvSpPr>
          <p:nvPr>
            <p:ph type="sldNum" sz="quarter" idx="11"/>
          </p:nvPr>
        </p:nvSpPr>
        <p:spPr>
          <a:xfrm>
            <a:off x="7596188" y="6381750"/>
            <a:ext cx="1008062" cy="287338"/>
          </a:xfrm>
          <a:prstGeom prst="rect">
            <a:avLst/>
          </a:prstGeom>
        </p:spPr>
        <p:txBody>
          <a:bodyPr/>
          <a:lstStyle>
            <a:lvl1pPr>
              <a:defRPr/>
            </a:lvl1pPr>
          </a:lstStyle>
          <a:p>
            <a:fld id="{4EFF68A7-24C8-468A-A9DB-C2F03FFF0C35}" type="slidenum">
              <a:rPr lang="de-CH"/>
              <a:pPr/>
              <a:t>‹#›</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7934756D-6A01-4B79-AB55-3BAC85556CAA}" type="slidenum">
              <a:rPr lang="de-CH"/>
              <a:pPr/>
              <a:t>‹#›</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836613"/>
            <a:ext cx="8207375" cy="5289550"/>
          </a:xfrm>
        </p:spPr>
        <p:txBody>
          <a:bodyPr/>
          <a:lstStyle/>
          <a:p>
            <a:endParaRPr lang="en-US"/>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5" name="Slide Number Placeholder 4"/>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F5FEAABD-B09D-4427-94A9-B71A0D0BCD9A}" type="slidenum">
              <a:rPr lang="de-CH"/>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29699" name="Rectangle 3"/>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pic>
        <p:nvPicPr>
          <p:cNvPr id="29710" name="Picture 14"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
        <p:nvSpPr>
          <p:cNvPr id="8" name="Footer Placeholder 3"/>
          <p:cNvSpPr txBox="1">
            <a:spLocks/>
          </p:cNvSpPr>
          <p:nvPr/>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9" name="Slide Number Placeholder 4"/>
          <p:cNvSpPr txBox="1">
            <a:spLocks/>
          </p:cNvSpPr>
          <p:nvPr/>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rPr>
              <a:t>7/</a:t>
            </a:r>
            <a:fld id="{1CE11399-4A38-4A64-913A-03F37ECE4978}" type="slidenum">
              <a:rPr kumimoji="0" lang="en-US" sz="1200" b="0" i="0" u="none" strike="noStrike" kern="1200" cap="none" spc="0" normalizeH="0" baseline="0" noProof="0" smtClean="0">
                <a:ln>
                  <a:noFill/>
                </a:ln>
                <a:solidFill>
                  <a:schemeClr val="bg1">
                    <a:lumMod val="65000"/>
                  </a:scheme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3" r:id="rId11"/>
    <p:sldLayoutId id="2147483674" r:id="rId12"/>
    <p:sldLayoutId id="2147483682"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387077" name="Rectangle 5"/>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pic>
        <p:nvPicPr>
          <p:cNvPr id="387079" name="Picture 7"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1.wmf"/><Relationship Id="rId3" Type="http://schemas.openxmlformats.org/officeDocument/2006/relationships/notesSlide" Target="../notesSlides/notesSlide12.xml"/><Relationship Id="rId7" Type="http://schemas.openxmlformats.org/officeDocument/2006/relationships/image" Target="../media/image18.wmf"/><Relationship Id="rId12" Type="http://schemas.openxmlformats.org/officeDocument/2006/relationships/oleObject" Target="../embeddings/oleObject8.bin"/><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9.wmf"/><Relationship Id="rId1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10.xml"/><Relationship Id="rId7" Type="http://schemas.openxmlformats.org/officeDocument/2006/relationships/image" Target="../media/image27.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notesSlide" Target="../notesSlides/notesSlide19.xml"/><Relationship Id="rId4" Type="http://schemas.openxmlformats.org/officeDocument/2006/relationships/slideLayout" Target="../slideLayouts/slideLayout15.xml"/><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roger\Documents\Lectures\Ad%20Hoc%20and%20Sensor%20Networks%20HS09\asn\lectures\seeingthroughwallsadvanced.mp4" TargetMode="External"/><Relationship Id="rId1" Type="http://schemas.openxmlformats.org/officeDocument/2006/relationships/video" Target="file:///C:\Users\roger\Documents\Lectures\Ad%20Hoc%20and%20Sensor%20Networks%20HS09\asn\lectures\seeingthroughwallsbasic.mp4"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xml"/><Relationship Id="rId7" Type="http://schemas.openxmlformats.org/officeDocument/2006/relationships/image" Target="../media/image10.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13.emf"/><Relationship Id="rId4" Type="http://schemas.openxmlformats.org/officeDocument/2006/relationships/tags" Target="../tags/tag7.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whitedunes copy"/>
          <p:cNvPicPr>
            <a:picLocks noChangeAspect="1" noChangeArrowheads="1"/>
          </p:cNvPicPr>
          <p:nvPr/>
        </p:nvPicPr>
        <p:blipFill>
          <a:blip r:embed="rId4" cstate="print"/>
          <a:srcRect/>
          <a:stretch>
            <a:fillRect/>
          </a:stretch>
        </p:blipFill>
        <p:spPr bwMode="auto">
          <a:xfrm>
            <a:off x="0" y="346075"/>
            <a:ext cx="9144000" cy="6178550"/>
          </a:xfrm>
          <a:prstGeom prst="rect">
            <a:avLst/>
          </a:prstGeom>
          <a:noFill/>
        </p:spPr>
      </p:pic>
      <p:pic>
        <p:nvPicPr>
          <p:cNvPr id="188421" name="Picture 5" descr="ethlogo"/>
          <p:cNvPicPr>
            <a:picLocks noChangeAspect="1" noChangeArrowheads="1"/>
          </p:cNvPicPr>
          <p:nvPr/>
        </p:nvPicPr>
        <p:blipFill>
          <a:blip r:embed="rId5" cstate="print"/>
          <a:srcRect/>
          <a:stretch>
            <a:fillRect/>
          </a:stretch>
        </p:blipFill>
        <p:spPr bwMode="auto">
          <a:xfrm>
            <a:off x="-647700" y="6019800"/>
            <a:ext cx="2830513" cy="790575"/>
          </a:xfrm>
          <a:prstGeom prst="rect">
            <a:avLst/>
          </a:prstGeom>
          <a:noFill/>
        </p:spPr>
      </p:pic>
      <p:sp>
        <p:nvSpPr>
          <p:cNvPr id="188420" name="Rectangle 4"/>
          <p:cNvSpPr>
            <a:spLocks noGrp="1" noChangeArrowheads="1"/>
          </p:cNvSpPr>
          <p:nvPr>
            <p:ph type="ctrTitle"/>
          </p:nvPr>
        </p:nvSpPr>
        <p:spPr>
          <a:xfrm>
            <a:off x="387350" y="1068388"/>
            <a:ext cx="8315325" cy="1435100"/>
          </a:xfrm>
        </p:spPr>
        <p:txBody>
          <a:bodyPr/>
          <a:lstStyle/>
          <a:p>
            <a:pPr algn="r"/>
            <a:r>
              <a:rPr lang="en-US" sz="4100" dirty="0" smtClean="0">
                <a:solidFill>
                  <a:schemeClr val="bg1"/>
                </a:solidFill>
              </a:rPr>
              <a:t>MAC Theory</a:t>
            </a:r>
            <a:r>
              <a:rPr lang="en-US" sz="400" dirty="0">
                <a:solidFill>
                  <a:schemeClr val="bg1"/>
                </a:solidFill>
              </a:rPr>
              <a:t/>
            </a:r>
            <a:br>
              <a:rPr lang="en-US" sz="400" dirty="0">
                <a:solidFill>
                  <a:schemeClr val="bg1"/>
                </a:solidFill>
              </a:rPr>
            </a:br>
            <a:r>
              <a:rPr lang="en-US" dirty="0" smtClean="0">
                <a:solidFill>
                  <a:schemeClr val="bg1"/>
                </a:solidFill>
              </a:rPr>
              <a:t>Chapter 7</a:t>
            </a:r>
            <a:endParaRPr lang="de-CH" dirty="0">
              <a:solidFill>
                <a:schemeClr val="bg1"/>
              </a:solidFill>
            </a:endParaRPr>
          </a:p>
        </p:txBody>
      </p:sp>
      <p:sp>
        <p:nvSpPr>
          <p:cNvPr id="5" name="TextBox 4"/>
          <p:cNvSpPr txBox="1"/>
          <p:nvPr>
            <p:custDataLst>
              <p:tags r:id="rId1"/>
            </p:custDataLst>
          </p:nvPr>
        </p:nvSpPr>
        <p:spPr>
          <a:xfrm>
            <a:off x="0" y="7112000"/>
            <a:ext cx="9144000" cy="1200329"/>
          </a:xfrm>
          <a:prstGeom prst="rect">
            <a:avLst/>
          </a:prstGeom>
          <a:noFill/>
        </p:spPr>
        <p:txBody>
          <a:bodyPr vert="horz" rtlCol="0">
            <a:spAutoFit/>
          </a:bodyPr>
          <a:lstStyle/>
          <a:p>
            <a:r>
              <a:rPr lang="en-US" dirty="0" err="1" smtClean="0"/>
              <a:t>TexPoint</a:t>
            </a:r>
            <a:r>
              <a:rPr lang="en-US" dirty="0" smtClean="0"/>
              <a:t> fonts used in EMF. </a:t>
            </a:r>
          </a:p>
          <a:p>
            <a:r>
              <a:rPr lang="en-US" dirty="0" smtClean="0"/>
              <a:t>Read the </a:t>
            </a:r>
            <a:r>
              <a:rPr lang="en-US" dirty="0" err="1" smtClean="0"/>
              <a:t>TexPoint</a:t>
            </a:r>
            <a:r>
              <a:rPr lang="en-US" dirty="0" smtClean="0"/>
              <a:t> manual before you delete this box.: </a:t>
            </a:r>
            <a:r>
              <a:rPr lang="en-US" dirty="0" smtClean="0">
                <a:latin typeface="CMMI10"/>
              </a:rPr>
              <a:t>A</a:t>
            </a:r>
            <a:r>
              <a:rPr lang="en-US" dirty="0" smtClean="0">
                <a:latin typeface="CMMI7"/>
              </a:rPr>
              <a:t>A</a:t>
            </a:r>
            <a:r>
              <a:rPr lang="en-US" dirty="0" smtClean="0">
                <a:latin typeface="CMR10"/>
              </a:rPr>
              <a:t>A</a:t>
            </a:r>
            <a:r>
              <a:rPr lang="en-US" dirty="0" smtClean="0">
                <a:latin typeface="CMR7"/>
              </a:rPr>
              <a:t>A</a:t>
            </a:r>
            <a:r>
              <a:rPr lang="en-US" dirty="0" smtClean="0">
                <a:latin typeface="CMSY7"/>
              </a:rPr>
              <a:t>A</a:t>
            </a:r>
            <a:r>
              <a:rPr lang="en-US" dirty="0" smtClean="0">
                <a:latin typeface="CMSY10"/>
              </a:rPr>
              <a:t>A</a:t>
            </a:r>
            <a:r>
              <a:rPr lang="en-US" dirty="0" smtClean="0">
                <a:latin typeface="CMR5"/>
              </a:rPr>
              <a:t>A</a:t>
            </a:r>
            <a:r>
              <a:rPr lang="en-US" dirty="0" smtClean="0">
                <a:latin typeface="CMMI5"/>
              </a:rPr>
              <a:t>A</a:t>
            </a:r>
            <a:r>
              <a:rPr lang="en-US" dirty="0" smtClean="0">
                <a:latin typeface="CMSY5"/>
              </a:rPr>
              <a: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dirty="0" smtClean="0"/>
              <a:t>Aloha Robustness</a:t>
            </a:r>
            <a:endParaRPr lang="de-CH" dirty="0"/>
          </a:p>
        </p:txBody>
      </p:sp>
      <p:sp>
        <p:nvSpPr>
          <p:cNvPr id="390147" name="Rectangle 3"/>
          <p:cNvSpPr>
            <a:spLocks noGrp="1" noChangeArrowheads="1"/>
          </p:cNvSpPr>
          <p:nvPr>
            <p:ph type="body" idx="1"/>
          </p:nvPr>
        </p:nvSpPr>
        <p:spPr>
          <a:xfrm>
            <a:off x="468313" y="836613"/>
            <a:ext cx="8091487" cy="5289550"/>
          </a:xfrm>
        </p:spPr>
        <p:txBody>
          <a:bodyPr/>
          <a:lstStyle/>
          <a:p>
            <a:pPr>
              <a:buFontTx/>
              <a:buNone/>
            </a:pPr>
            <a:endParaRPr lang="en-US" dirty="0"/>
          </a:p>
          <a:p>
            <a:r>
              <a:rPr lang="en-US" dirty="0" smtClean="0"/>
              <a:t>We have seen that round </a:t>
            </a:r>
            <a:r>
              <a:rPr lang="en-US" dirty="0"/>
              <a:t>robin </a:t>
            </a:r>
            <a:r>
              <a:rPr lang="en-US" dirty="0" smtClean="0"/>
              <a:t>has a problem when </a:t>
            </a:r>
            <a:r>
              <a:rPr lang="en-US" dirty="0"/>
              <a:t>a new station </a:t>
            </a:r>
            <a:r>
              <a:rPr lang="en-US" dirty="0" smtClean="0"/>
              <a:t>joins. In contrast, </a:t>
            </a:r>
            <a:r>
              <a:rPr lang="en-US" dirty="0" smtClean="0">
                <a:solidFill>
                  <a:srgbClr val="FF0000"/>
                </a:solidFill>
              </a:rPr>
              <a:t>Aloha </a:t>
            </a:r>
            <a:r>
              <a:rPr lang="en-US" dirty="0">
                <a:solidFill>
                  <a:srgbClr val="FF0000"/>
                </a:solidFill>
              </a:rPr>
              <a:t>is </a:t>
            </a:r>
            <a:r>
              <a:rPr lang="en-US" dirty="0" smtClean="0">
                <a:solidFill>
                  <a:srgbClr val="FF0000"/>
                </a:solidFill>
              </a:rPr>
              <a:t>quite robust</a:t>
            </a:r>
            <a:r>
              <a:rPr lang="en-US" dirty="0" smtClean="0"/>
              <a:t>.</a:t>
            </a:r>
            <a:endParaRPr lang="en-US" dirty="0"/>
          </a:p>
          <a:p>
            <a:pPr>
              <a:buFontTx/>
              <a:buNone/>
            </a:pPr>
            <a:endParaRPr lang="en-US" dirty="0"/>
          </a:p>
          <a:p>
            <a:r>
              <a:rPr lang="en-US" dirty="0"/>
              <a:t>Example: If the actual </a:t>
            </a:r>
            <a:br>
              <a:rPr lang="en-US" dirty="0"/>
            </a:br>
            <a:r>
              <a:rPr lang="en-US" dirty="0"/>
              <a:t>number of stations is </a:t>
            </a:r>
            <a:br>
              <a:rPr lang="en-US" dirty="0"/>
            </a:br>
            <a:r>
              <a:rPr lang="en-US" dirty="0"/>
              <a:t>twice as high as expected,</a:t>
            </a:r>
            <a:br>
              <a:rPr lang="en-US" dirty="0"/>
            </a:br>
            <a:r>
              <a:rPr lang="en-US" dirty="0"/>
              <a:t>there is still a successful </a:t>
            </a:r>
            <a:br>
              <a:rPr lang="en-US" dirty="0"/>
            </a:br>
            <a:r>
              <a:rPr lang="en-US" dirty="0"/>
              <a:t>transmission with </a:t>
            </a:r>
            <a:br>
              <a:rPr lang="en-US" dirty="0"/>
            </a:br>
            <a:r>
              <a:rPr lang="en-US" dirty="0"/>
              <a:t>probability 30%. If it is only</a:t>
            </a:r>
            <a:br>
              <a:rPr lang="en-US" dirty="0"/>
            </a:br>
            <a:r>
              <a:rPr lang="en-US" dirty="0"/>
              <a:t>half, 27% of the slots are </a:t>
            </a:r>
            <a:br>
              <a:rPr lang="en-US" dirty="0"/>
            </a:br>
            <a:r>
              <a:rPr lang="en-US" dirty="0"/>
              <a:t>used successfully</a:t>
            </a:r>
            <a:r>
              <a:rPr lang="en-US" dirty="0" smtClean="0"/>
              <a:t>. So nodes</a:t>
            </a:r>
            <a:br>
              <a:rPr lang="en-US" dirty="0" smtClean="0"/>
            </a:br>
            <a:r>
              <a:rPr lang="en-US" dirty="0" smtClean="0"/>
              <a:t>just need a good estimate</a:t>
            </a:r>
            <a:br>
              <a:rPr lang="en-US" dirty="0" smtClean="0"/>
            </a:br>
            <a:r>
              <a:rPr lang="en-US" dirty="0" smtClean="0"/>
              <a:t>of the number of nodes in</a:t>
            </a:r>
            <a:br>
              <a:rPr lang="en-US" dirty="0" smtClean="0"/>
            </a:br>
            <a:r>
              <a:rPr lang="en-US" dirty="0" smtClean="0"/>
              <a:t>their neighborhood.</a:t>
            </a:r>
            <a:endParaRPr lang="en-US" dirty="0"/>
          </a:p>
          <a:p>
            <a:endParaRPr lang="en-US" dirty="0"/>
          </a:p>
        </p:txBody>
      </p:sp>
      <p:pic>
        <p:nvPicPr>
          <p:cNvPr id="390149" name="Picture 5"/>
          <p:cNvPicPr>
            <a:picLocks noChangeAspect="1" noChangeArrowheads="1"/>
          </p:cNvPicPr>
          <p:nvPr/>
        </p:nvPicPr>
        <p:blipFill>
          <a:blip r:embed="rId3" cstate="print"/>
          <a:srcRect/>
          <a:stretch>
            <a:fillRect/>
          </a:stretch>
        </p:blipFill>
        <p:spPr bwMode="auto">
          <a:xfrm>
            <a:off x="4713039" y="2734701"/>
            <a:ext cx="36957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2"/>
          <p:cNvSpPr>
            <a:spLocks noGrp="1" noChangeArrowheads="1"/>
          </p:cNvSpPr>
          <p:nvPr>
            <p:ph type="title"/>
          </p:nvPr>
        </p:nvSpPr>
        <p:spPr/>
        <p:txBody>
          <a:bodyPr/>
          <a:lstStyle/>
          <a:p>
            <a:pPr eaLnBrk="1" hangingPunct="1"/>
            <a:r>
              <a:rPr lang="en-US" dirty="0" smtClean="0"/>
              <a:t>Adaptive Slotted Aloha</a:t>
            </a:r>
            <a:endParaRPr lang="de-CH" dirty="0" smtClean="0"/>
          </a:p>
        </p:txBody>
      </p:sp>
      <p:sp>
        <p:nvSpPr>
          <p:cNvPr id="305157" name="Rectangle 3"/>
          <p:cNvSpPr>
            <a:spLocks noGrp="1" noChangeArrowheads="1"/>
          </p:cNvSpPr>
          <p:nvPr>
            <p:ph idx="1"/>
          </p:nvPr>
        </p:nvSpPr>
        <p:spPr/>
        <p:txBody>
          <a:bodyPr/>
          <a:lstStyle/>
          <a:p>
            <a:pPr eaLnBrk="1" hangingPunct="1"/>
            <a:endParaRPr lang="en-US" dirty="0" smtClean="0"/>
          </a:p>
          <a:p>
            <a:pPr eaLnBrk="1" hangingPunct="1"/>
            <a:r>
              <a:rPr lang="en-US" dirty="0" smtClean="0"/>
              <a:t>Idea: </a:t>
            </a:r>
            <a:r>
              <a:rPr lang="en-US" dirty="0" smtClean="0">
                <a:solidFill>
                  <a:srgbClr val="FF0000"/>
                </a:solidFill>
              </a:rPr>
              <a:t>Change the access probability </a:t>
            </a:r>
            <a:r>
              <a:rPr lang="en-US" dirty="0" smtClean="0"/>
              <a:t>with the number of stations</a:t>
            </a:r>
          </a:p>
          <a:p>
            <a:pPr eaLnBrk="1" hangingPunct="1"/>
            <a:r>
              <a:rPr lang="en-US" dirty="0" smtClean="0"/>
              <a:t>How can we estimate the current number of stations in the system?</a:t>
            </a:r>
          </a:p>
          <a:p>
            <a:pPr eaLnBrk="1" hangingPunct="1"/>
            <a:r>
              <a:rPr lang="en-US" dirty="0" smtClean="0"/>
              <a:t>Assume that stations can distinguish whether 0, 1, or more than 1 stations transmit in a time slot. </a:t>
            </a:r>
          </a:p>
          <a:p>
            <a:pPr eaLnBrk="1" hangingPunct="1"/>
            <a:r>
              <a:rPr lang="en-US" dirty="0" smtClean="0"/>
              <a:t>Idea: </a:t>
            </a:r>
          </a:p>
          <a:p>
            <a:pPr lvl="1" eaLnBrk="1" hangingPunct="1"/>
            <a:r>
              <a:rPr lang="en-US" sz="1800" dirty="0" smtClean="0"/>
              <a:t>If you see that nobody transmits, increase </a:t>
            </a:r>
            <a:r>
              <a:rPr lang="en-US" sz="1800" i="1" dirty="0" smtClean="0"/>
              <a:t>p</a:t>
            </a:r>
            <a:r>
              <a:rPr lang="en-US" sz="1800" dirty="0" smtClean="0"/>
              <a:t>.</a:t>
            </a:r>
          </a:p>
          <a:p>
            <a:pPr lvl="1" eaLnBrk="1" hangingPunct="1"/>
            <a:r>
              <a:rPr lang="en-US" sz="1800" dirty="0" smtClean="0"/>
              <a:t>If you see that more than one transmits, decrease </a:t>
            </a:r>
            <a:r>
              <a:rPr lang="en-US" sz="1800" i="1" dirty="0" smtClean="0"/>
              <a:t>p.</a:t>
            </a:r>
          </a:p>
          <a:p>
            <a:pPr eaLnBrk="1" hangingPunct="1"/>
            <a:r>
              <a:rPr lang="en-US" dirty="0" smtClean="0"/>
              <a:t>Model:</a:t>
            </a:r>
          </a:p>
          <a:p>
            <a:pPr lvl="1" eaLnBrk="1" hangingPunct="1"/>
            <a:r>
              <a:rPr lang="en-US" sz="1800" dirty="0" smtClean="0"/>
              <a:t>Number of stations that want to transmit: </a:t>
            </a:r>
            <a:r>
              <a:rPr lang="en-US" sz="1800" i="1" dirty="0" smtClean="0"/>
              <a:t>n</a:t>
            </a:r>
            <a:r>
              <a:rPr lang="en-US" sz="1800" dirty="0" smtClean="0"/>
              <a:t>.</a:t>
            </a:r>
          </a:p>
          <a:p>
            <a:pPr lvl="1" eaLnBrk="1" hangingPunct="1"/>
            <a:r>
              <a:rPr lang="en-US" sz="1800" dirty="0" smtClean="0"/>
              <a:t>Estimate of </a:t>
            </a:r>
            <a:r>
              <a:rPr lang="en-US" sz="1800" i="1" dirty="0" smtClean="0"/>
              <a:t>n</a:t>
            </a:r>
            <a:r>
              <a:rPr lang="en-US" sz="1800" dirty="0" smtClean="0"/>
              <a:t>: </a:t>
            </a:r>
          </a:p>
          <a:p>
            <a:pPr lvl="1" eaLnBrk="1" hangingPunct="1"/>
            <a:r>
              <a:rPr lang="en-US" sz="1800" dirty="0" smtClean="0"/>
              <a:t>Transmission probability: </a:t>
            </a:r>
            <a:r>
              <a:rPr lang="en-US" sz="1800" i="1" dirty="0" smtClean="0"/>
              <a:t>p = </a:t>
            </a:r>
            <a:r>
              <a:rPr lang="en-US" sz="1800" dirty="0" smtClean="0"/>
              <a:t>1/</a:t>
            </a:r>
          </a:p>
          <a:p>
            <a:pPr lvl="1" eaLnBrk="1" hangingPunct="1"/>
            <a:r>
              <a:rPr lang="en-US" sz="1800" dirty="0" smtClean="0"/>
              <a:t>Arrival rate (new stations that want to transmit): </a:t>
            </a:r>
            <a:r>
              <a:rPr lang="el-GR" sz="1800" dirty="0" smtClean="0">
                <a:cs typeface="Arial" charset="0"/>
              </a:rPr>
              <a:t>λ</a:t>
            </a:r>
            <a:r>
              <a:rPr lang="en-US" dirty="0" smtClean="0">
                <a:cs typeface="Arial" charset="0"/>
              </a:rPr>
              <a:t> (with </a:t>
            </a:r>
            <a:r>
              <a:rPr lang="el-GR" sz="1800" dirty="0" smtClean="0">
                <a:cs typeface="Arial" charset="0"/>
              </a:rPr>
              <a:t>λ</a:t>
            </a:r>
            <a:r>
              <a:rPr lang="en-US" sz="1800" dirty="0" smtClean="0">
                <a:cs typeface="Arial" charset="0"/>
              </a:rPr>
              <a:t> &lt; 1/</a:t>
            </a:r>
            <a:r>
              <a:rPr lang="en-US" sz="1800" i="1" dirty="0" smtClean="0">
                <a:cs typeface="Arial" charset="0"/>
              </a:rPr>
              <a:t>e</a:t>
            </a:r>
            <a:r>
              <a:rPr lang="en-US" sz="1800" dirty="0" smtClean="0">
                <a:cs typeface="Arial" charset="0"/>
              </a:rPr>
              <a:t>).</a:t>
            </a:r>
            <a:endParaRPr lang="el-GR" sz="1800" dirty="0" smtClean="0">
              <a:cs typeface="Arial" charset="0"/>
            </a:endParaRPr>
          </a:p>
          <a:p>
            <a:pPr eaLnBrk="1" hangingPunct="1">
              <a:buFontTx/>
              <a:buNone/>
            </a:pPr>
            <a:endParaRPr lang="en-US" dirty="0" smtClean="0"/>
          </a:p>
        </p:txBody>
      </p:sp>
      <p:graphicFrame>
        <p:nvGraphicFramePr>
          <p:cNvPr id="305154" name="Object 2"/>
          <p:cNvGraphicFramePr>
            <a:graphicFrameLocks noChangeAspect="1"/>
          </p:cNvGraphicFramePr>
          <p:nvPr/>
        </p:nvGraphicFramePr>
        <p:xfrm>
          <a:off x="2714625" y="4375150"/>
          <a:ext cx="177800" cy="228600"/>
        </p:xfrm>
        <a:graphic>
          <a:graphicData uri="http://schemas.openxmlformats.org/presentationml/2006/ole">
            <mc:AlternateContent xmlns:mc="http://schemas.openxmlformats.org/markup-compatibility/2006">
              <mc:Choice xmlns:v="urn:schemas-microsoft-com:vml" Requires="v">
                <p:oleObj spid="_x0000_s3082" name="Equation" r:id="rId4" imgW="177480" imgH="228600" progId="">
                  <p:embed/>
                </p:oleObj>
              </mc:Choice>
              <mc:Fallback>
                <p:oleObj name="Equation" r:id="rId4" imgW="17748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4375150"/>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155" name="Object 3"/>
          <p:cNvGraphicFramePr>
            <a:graphicFrameLocks noChangeAspect="1"/>
          </p:cNvGraphicFramePr>
          <p:nvPr/>
        </p:nvGraphicFramePr>
        <p:xfrm>
          <a:off x="4471988" y="4710113"/>
          <a:ext cx="177800" cy="228600"/>
        </p:xfrm>
        <a:graphic>
          <a:graphicData uri="http://schemas.openxmlformats.org/presentationml/2006/ole">
            <mc:AlternateContent xmlns:mc="http://schemas.openxmlformats.org/markup-compatibility/2006">
              <mc:Choice xmlns:v="urn:schemas-microsoft-com:vml" Requires="v">
                <p:oleObj spid="_x0000_s3083" name="Equation" r:id="rId6" imgW="177480" imgH="228600" progId="">
                  <p:embed/>
                </p:oleObj>
              </mc:Choice>
              <mc:Fallback>
                <p:oleObj name="Equation" r:id="rId6" imgW="177480" imgH="2286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1988" y="4710113"/>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2"/>
          <p:cNvSpPr>
            <a:spLocks noGrp="1" noChangeArrowheads="1"/>
          </p:cNvSpPr>
          <p:nvPr>
            <p:ph type="title"/>
          </p:nvPr>
        </p:nvSpPr>
        <p:spPr/>
        <p:txBody>
          <a:bodyPr/>
          <a:lstStyle/>
          <a:p>
            <a:pPr eaLnBrk="1" hangingPunct="1"/>
            <a:r>
              <a:rPr lang="en-US" dirty="0" smtClean="0"/>
              <a:t>Adaptive Slotted Aloha (2)</a:t>
            </a:r>
            <a:endParaRPr lang="de-CH" dirty="0" smtClean="0"/>
          </a:p>
        </p:txBody>
      </p:sp>
      <p:graphicFrame>
        <p:nvGraphicFramePr>
          <p:cNvPr id="306178" name="Object 2"/>
          <p:cNvGraphicFramePr>
            <a:graphicFrameLocks noChangeAspect="1"/>
          </p:cNvGraphicFramePr>
          <p:nvPr/>
        </p:nvGraphicFramePr>
        <p:xfrm>
          <a:off x="1171575" y="1509713"/>
          <a:ext cx="165100" cy="228600"/>
        </p:xfrm>
        <a:graphic>
          <a:graphicData uri="http://schemas.openxmlformats.org/presentationml/2006/ole">
            <mc:AlternateContent xmlns:mc="http://schemas.openxmlformats.org/markup-compatibility/2006">
              <mc:Choice xmlns:v="urn:schemas-microsoft-com:vml" Requires="v">
                <p:oleObj spid="_x0000_s1054" name="Equation" r:id="rId4" imgW="520560" imgH="228600" progId="">
                  <p:embed/>
                </p:oleObj>
              </mc:Choice>
              <mc:Fallback>
                <p:oleObj name="Equation" r:id="rId4" imgW="52056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68506"/>
                      <a:stretch>
                        <a:fillRect/>
                      </a:stretch>
                    </p:blipFill>
                    <p:spPr bwMode="auto">
                      <a:xfrm>
                        <a:off x="1171575" y="1509713"/>
                        <a:ext cx="165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6" name="Line 6"/>
          <p:cNvSpPr>
            <a:spLocks noChangeShapeType="1"/>
          </p:cNvSpPr>
          <p:nvPr/>
        </p:nvSpPr>
        <p:spPr bwMode="auto">
          <a:xfrm>
            <a:off x="1184275" y="1798638"/>
            <a:ext cx="0" cy="2854325"/>
          </a:xfrm>
          <a:prstGeom prst="line">
            <a:avLst/>
          </a:prstGeom>
          <a:noFill/>
          <a:ln w="9525">
            <a:solidFill>
              <a:schemeClr val="tx1"/>
            </a:solidFill>
            <a:round/>
            <a:headEnd type="triangle" w="med" len="med"/>
            <a:tailEnd/>
          </a:ln>
        </p:spPr>
        <p:txBody>
          <a:bodyPr/>
          <a:lstStyle/>
          <a:p>
            <a:endParaRPr lang="en-US"/>
          </a:p>
        </p:txBody>
      </p:sp>
      <p:sp>
        <p:nvSpPr>
          <p:cNvPr id="306187" name="Line 7"/>
          <p:cNvSpPr>
            <a:spLocks noChangeShapeType="1"/>
          </p:cNvSpPr>
          <p:nvPr/>
        </p:nvSpPr>
        <p:spPr bwMode="auto">
          <a:xfrm flipH="1">
            <a:off x="1187450" y="3167063"/>
            <a:ext cx="6483350" cy="0"/>
          </a:xfrm>
          <a:prstGeom prst="line">
            <a:avLst/>
          </a:prstGeom>
          <a:noFill/>
          <a:ln w="9525">
            <a:solidFill>
              <a:schemeClr val="tx1"/>
            </a:solidFill>
            <a:round/>
            <a:headEnd type="triangle" w="med" len="med"/>
            <a:tailEnd/>
          </a:ln>
        </p:spPr>
        <p:txBody>
          <a:bodyPr/>
          <a:lstStyle/>
          <a:p>
            <a:endParaRPr lang="en-US"/>
          </a:p>
        </p:txBody>
      </p:sp>
      <p:graphicFrame>
        <p:nvGraphicFramePr>
          <p:cNvPr id="306179" name="Object 3"/>
          <p:cNvGraphicFramePr>
            <a:graphicFrameLocks noChangeAspect="1"/>
          </p:cNvGraphicFramePr>
          <p:nvPr/>
        </p:nvGraphicFramePr>
        <p:xfrm>
          <a:off x="7700963" y="3100388"/>
          <a:ext cx="177800" cy="177800"/>
        </p:xfrm>
        <a:graphic>
          <a:graphicData uri="http://schemas.openxmlformats.org/presentationml/2006/ole">
            <mc:AlternateContent xmlns:mc="http://schemas.openxmlformats.org/markup-compatibility/2006">
              <mc:Choice xmlns:v="urn:schemas-microsoft-com:vml" Requires="v">
                <p:oleObj spid="_x0000_s1055" name="Equation" r:id="rId6" imgW="177480" imgH="177480" progId="">
                  <p:embed/>
                </p:oleObj>
              </mc:Choice>
              <mc:Fallback>
                <p:oleObj name="Equation" r:id="rId6" imgW="177480" imgH="1774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0963" y="3100388"/>
                        <a:ext cx="1778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8" name="Oval 9"/>
          <p:cNvSpPr>
            <a:spLocks noChangeArrowheads="1"/>
          </p:cNvSpPr>
          <p:nvPr/>
        </p:nvSpPr>
        <p:spPr bwMode="auto">
          <a:xfrm flipH="1" flipV="1">
            <a:off x="2554288" y="2860675"/>
            <a:ext cx="144462" cy="146050"/>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306189" name="Line 10"/>
          <p:cNvSpPr>
            <a:spLocks noChangeShapeType="1"/>
          </p:cNvSpPr>
          <p:nvPr/>
        </p:nvSpPr>
        <p:spPr bwMode="auto">
          <a:xfrm>
            <a:off x="2627313" y="2933700"/>
            <a:ext cx="431800" cy="0"/>
          </a:xfrm>
          <a:prstGeom prst="line">
            <a:avLst/>
          </a:prstGeom>
          <a:noFill/>
          <a:ln w="9525">
            <a:solidFill>
              <a:schemeClr val="tx1"/>
            </a:solidFill>
            <a:round/>
            <a:headEnd/>
            <a:tailEnd type="triangle" w="med" len="med"/>
          </a:ln>
        </p:spPr>
        <p:txBody>
          <a:bodyPr/>
          <a:lstStyle/>
          <a:p>
            <a:endParaRPr lang="en-US"/>
          </a:p>
        </p:txBody>
      </p:sp>
      <p:sp>
        <p:nvSpPr>
          <p:cNvPr id="306190" name="Line 12"/>
          <p:cNvSpPr>
            <a:spLocks noChangeShapeType="1"/>
          </p:cNvSpPr>
          <p:nvPr/>
        </p:nvSpPr>
        <p:spPr bwMode="auto">
          <a:xfrm rot="-5400000">
            <a:off x="2411413" y="2717800"/>
            <a:ext cx="431800" cy="0"/>
          </a:xfrm>
          <a:prstGeom prst="line">
            <a:avLst/>
          </a:prstGeom>
          <a:noFill/>
          <a:ln w="9525">
            <a:solidFill>
              <a:schemeClr val="tx1"/>
            </a:solidFill>
            <a:round/>
            <a:headEnd/>
            <a:tailEnd type="triangle" w="med" len="med"/>
          </a:ln>
        </p:spPr>
        <p:txBody>
          <a:bodyPr/>
          <a:lstStyle/>
          <a:p>
            <a:endParaRPr lang="en-US"/>
          </a:p>
        </p:txBody>
      </p:sp>
      <p:sp>
        <p:nvSpPr>
          <p:cNvPr id="306191" name="Line 13"/>
          <p:cNvSpPr>
            <a:spLocks noChangeShapeType="1"/>
          </p:cNvSpPr>
          <p:nvPr/>
        </p:nvSpPr>
        <p:spPr bwMode="auto">
          <a:xfrm rot="10800000">
            <a:off x="2195513" y="2933700"/>
            <a:ext cx="431800" cy="0"/>
          </a:xfrm>
          <a:prstGeom prst="line">
            <a:avLst/>
          </a:prstGeom>
          <a:noFill/>
          <a:ln w="9525">
            <a:solidFill>
              <a:schemeClr val="tx1"/>
            </a:solidFill>
            <a:round/>
            <a:headEnd/>
            <a:tailEnd type="triangle" w="med" len="med"/>
          </a:ln>
        </p:spPr>
        <p:txBody>
          <a:bodyPr/>
          <a:lstStyle/>
          <a:p>
            <a:endParaRPr lang="en-US"/>
          </a:p>
        </p:txBody>
      </p:sp>
      <p:sp>
        <p:nvSpPr>
          <p:cNvPr id="306192" name="Line 14"/>
          <p:cNvSpPr>
            <a:spLocks noChangeShapeType="1"/>
          </p:cNvSpPr>
          <p:nvPr/>
        </p:nvSpPr>
        <p:spPr bwMode="auto">
          <a:xfrm rot="5400000">
            <a:off x="2411413" y="3149600"/>
            <a:ext cx="431800" cy="0"/>
          </a:xfrm>
          <a:prstGeom prst="line">
            <a:avLst/>
          </a:prstGeom>
          <a:noFill/>
          <a:ln w="9525">
            <a:solidFill>
              <a:schemeClr val="tx1"/>
            </a:solidFill>
            <a:round/>
            <a:headEnd/>
            <a:tailEnd type="triangle" w="med" len="med"/>
          </a:ln>
        </p:spPr>
        <p:txBody>
          <a:bodyPr/>
          <a:lstStyle/>
          <a:p>
            <a:endParaRPr lang="en-US"/>
          </a:p>
        </p:txBody>
      </p:sp>
      <p:graphicFrame>
        <p:nvGraphicFramePr>
          <p:cNvPr id="306180" name="Object 4"/>
          <p:cNvGraphicFramePr>
            <a:graphicFrameLocks noChangeAspect="1"/>
          </p:cNvGraphicFramePr>
          <p:nvPr/>
        </p:nvGraphicFramePr>
        <p:xfrm>
          <a:off x="2514900" y="3434188"/>
          <a:ext cx="241300" cy="304800"/>
        </p:xfrm>
        <a:graphic>
          <a:graphicData uri="http://schemas.openxmlformats.org/presentationml/2006/ole">
            <mc:AlternateContent xmlns:mc="http://schemas.openxmlformats.org/markup-compatibility/2006">
              <mc:Choice xmlns:v="urn:schemas-microsoft-com:vml" Requires="v">
                <p:oleObj spid="_x0000_s1056" name="Equation" r:id="rId8" imgW="241200" imgH="304560" progId="">
                  <p:embed/>
                </p:oleObj>
              </mc:Choice>
              <mc:Fallback>
                <p:oleObj name="Equation" r:id="rId8" imgW="241200" imgH="3045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900" y="3434188"/>
                        <a:ext cx="241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1" name="Object 5"/>
          <p:cNvGraphicFramePr>
            <a:graphicFrameLocks noChangeAspect="1"/>
          </p:cNvGraphicFramePr>
          <p:nvPr/>
        </p:nvGraphicFramePr>
        <p:xfrm>
          <a:off x="2311701" y="2217052"/>
          <a:ext cx="647700" cy="304800"/>
        </p:xfrm>
        <a:graphic>
          <a:graphicData uri="http://schemas.openxmlformats.org/presentationml/2006/ole">
            <mc:AlternateContent xmlns:mc="http://schemas.openxmlformats.org/markup-compatibility/2006">
              <mc:Choice xmlns:v="urn:schemas-microsoft-com:vml" Requires="v">
                <p:oleObj spid="_x0000_s1057" name="Equation" r:id="rId10" imgW="647640" imgH="304560" progId="">
                  <p:embed/>
                </p:oleObj>
              </mc:Choice>
              <mc:Fallback>
                <p:oleObj name="Equation" r:id="rId10" imgW="647640" imgH="30456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1701" y="2217052"/>
                        <a:ext cx="6477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2" name="Object 6"/>
          <p:cNvGraphicFramePr>
            <a:graphicFrameLocks noChangeAspect="1"/>
          </p:cNvGraphicFramePr>
          <p:nvPr/>
        </p:nvGraphicFramePr>
        <p:xfrm>
          <a:off x="3097213" y="2789238"/>
          <a:ext cx="1041400" cy="317500"/>
        </p:xfrm>
        <a:graphic>
          <a:graphicData uri="http://schemas.openxmlformats.org/presentationml/2006/ole">
            <mc:AlternateContent xmlns:mc="http://schemas.openxmlformats.org/markup-compatibility/2006">
              <mc:Choice xmlns:v="urn:schemas-microsoft-com:vml" Requires="v">
                <p:oleObj spid="_x0000_s1058" name="Equation" r:id="rId12" imgW="1041120" imgH="317160" progId="">
                  <p:embed/>
                </p:oleObj>
              </mc:Choice>
              <mc:Fallback>
                <p:oleObj name="Equation" r:id="rId12" imgW="1041120" imgH="31716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7213" y="2789238"/>
                        <a:ext cx="10414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3" name="Object 7"/>
          <p:cNvGraphicFramePr>
            <a:graphicFrameLocks noChangeAspect="1"/>
          </p:cNvGraphicFramePr>
          <p:nvPr/>
        </p:nvGraphicFramePr>
        <p:xfrm>
          <a:off x="1331913" y="2774950"/>
          <a:ext cx="863600" cy="317500"/>
        </p:xfrm>
        <a:graphic>
          <a:graphicData uri="http://schemas.openxmlformats.org/presentationml/2006/ole">
            <mc:AlternateContent xmlns:mc="http://schemas.openxmlformats.org/markup-compatibility/2006">
              <mc:Choice xmlns:v="urn:schemas-microsoft-com:vml" Requires="v">
                <p:oleObj spid="_x0000_s1059" name="Equation" r:id="rId14" imgW="863280" imgH="317160" progId="">
                  <p:embed/>
                </p:oleObj>
              </mc:Choice>
              <mc:Fallback>
                <p:oleObj name="Equation" r:id="rId14" imgW="863280" imgH="317160"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1913" y="2774950"/>
                        <a:ext cx="863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3"/>
          <p:cNvGrpSpPr>
            <a:grpSpLocks/>
          </p:cNvGrpSpPr>
          <p:nvPr/>
        </p:nvGrpSpPr>
        <p:grpSpPr bwMode="auto">
          <a:xfrm>
            <a:off x="4572000" y="3309938"/>
            <a:ext cx="1152525" cy="863600"/>
            <a:chOff x="3016" y="1706"/>
            <a:chExt cx="726" cy="544"/>
          </a:xfrm>
        </p:grpSpPr>
        <p:sp>
          <p:nvSpPr>
            <p:cNvPr id="306214" name="Line 21"/>
            <p:cNvSpPr>
              <a:spLocks noChangeShapeType="1"/>
            </p:cNvSpPr>
            <p:nvPr/>
          </p:nvSpPr>
          <p:spPr bwMode="auto">
            <a:xfrm flipH="1" flipV="1">
              <a:off x="3016" y="1706"/>
              <a:ext cx="181" cy="91"/>
            </a:xfrm>
            <a:prstGeom prst="line">
              <a:avLst/>
            </a:prstGeom>
            <a:noFill/>
            <a:ln w="9525">
              <a:solidFill>
                <a:schemeClr val="tx1"/>
              </a:solidFill>
              <a:round/>
              <a:headEnd/>
              <a:tailEnd type="triangle" w="med" len="med"/>
            </a:ln>
          </p:spPr>
          <p:txBody>
            <a:bodyPr/>
            <a:lstStyle/>
            <a:p>
              <a:endParaRPr lang="en-US"/>
            </a:p>
          </p:txBody>
        </p:sp>
        <p:sp>
          <p:nvSpPr>
            <p:cNvPr id="306215" name="Line 22"/>
            <p:cNvSpPr>
              <a:spLocks noChangeShapeType="1"/>
            </p:cNvSpPr>
            <p:nvPr/>
          </p:nvSpPr>
          <p:spPr bwMode="auto">
            <a:xfrm flipH="1" flipV="1">
              <a:off x="3243" y="1842"/>
              <a:ext cx="91" cy="182"/>
            </a:xfrm>
            <a:prstGeom prst="line">
              <a:avLst/>
            </a:prstGeom>
            <a:noFill/>
            <a:ln w="9525">
              <a:solidFill>
                <a:schemeClr val="tx1"/>
              </a:solidFill>
              <a:round/>
              <a:headEnd/>
              <a:tailEnd type="triangle" w="med" len="med"/>
            </a:ln>
          </p:spPr>
          <p:txBody>
            <a:bodyPr/>
            <a:lstStyle/>
            <a:p>
              <a:endParaRPr lang="en-US"/>
            </a:p>
          </p:txBody>
        </p:sp>
        <p:sp>
          <p:nvSpPr>
            <p:cNvPr id="306216" name="Line 23"/>
            <p:cNvSpPr>
              <a:spLocks noChangeShapeType="1"/>
            </p:cNvSpPr>
            <p:nvPr/>
          </p:nvSpPr>
          <p:spPr bwMode="auto">
            <a:xfrm flipV="1">
              <a:off x="3243" y="2069"/>
              <a:ext cx="91" cy="181"/>
            </a:xfrm>
            <a:prstGeom prst="line">
              <a:avLst/>
            </a:prstGeom>
            <a:noFill/>
            <a:ln w="9525">
              <a:solidFill>
                <a:schemeClr val="tx1"/>
              </a:solidFill>
              <a:round/>
              <a:headEnd/>
              <a:tailEnd type="triangle" w="med" len="med"/>
            </a:ln>
          </p:spPr>
          <p:txBody>
            <a:bodyPr/>
            <a:lstStyle/>
            <a:p>
              <a:endParaRPr lang="en-US"/>
            </a:p>
          </p:txBody>
        </p:sp>
        <p:sp>
          <p:nvSpPr>
            <p:cNvPr id="306217" name="Line 24"/>
            <p:cNvSpPr>
              <a:spLocks noChangeShapeType="1"/>
            </p:cNvSpPr>
            <p:nvPr/>
          </p:nvSpPr>
          <p:spPr bwMode="auto">
            <a:xfrm flipH="1" flipV="1">
              <a:off x="3152" y="1706"/>
              <a:ext cx="181" cy="91"/>
            </a:xfrm>
            <a:prstGeom prst="line">
              <a:avLst/>
            </a:prstGeom>
            <a:noFill/>
            <a:ln w="9525">
              <a:solidFill>
                <a:schemeClr val="tx1"/>
              </a:solidFill>
              <a:round/>
              <a:headEnd/>
              <a:tailEnd type="triangle" w="med" len="med"/>
            </a:ln>
          </p:spPr>
          <p:txBody>
            <a:bodyPr/>
            <a:lstStyle/>
            <a:p>
              <a:endParaRPr lang="en-US"/>
            </a:p>
          </p:txBody>
        </p:sp>
        <p:sp>
          <p:nvSpPr>
            <p:cNvPr id="306218" name="Line 25"/>
            <p:cNvSpPr>
              <a:spLocks noChangeShapeType="1"/>
            </p:cNvSpPr>
            <p:nvPr/>
          </p:nvSpPr>
          <p:spPr bwMode="auto">
            <a:xfrm flipH="1" flipV="1">
              <a:off x="3379" y="1842"/>
              <a:ext cx="91" cy="182"/>
            </a:xfrm>
            <a:prstGeom prst="line">
              <a:avLst/>
            </a:prstGeom>
            <a:noFill/>
            <a:ln w="9525">
              <a:solidFill>
                <a:schemeClr val="tx1"/>
              </a:solidFill>
              <a:round/>
              <a:headEnd/>
              <a:tailEnd type="triangle" w="med" len="med"/>
            </a:ln>
          </p:spPr>
          <p:txBody>
            <a:bodyPr/>
            <a:lstStyle/>
            <a:p>
              <a:endParaRPr lang="en-US"/>
            </a:p>
          </p:txBody>
        </p:sp>
        <p:sp>
          <p:nvSpPr>
            <p:cNvPr id="306219" name="Line 26"/>
            <p:cNvSpPr>
              <a:spLocks noChangeShapeType="1"/>
            </p:cNvSpPr>
            <p:nvPr/>
          </p:nvSpPr>
          <p:spPr bwMode="auto">
            <a:xfrm flipV="1">
              <a:off x="3379" y="2069"/>
              <a:ext cx="91" cy="181"/>
            </a:xfrm>
            <a:prstGeom prst="line">
              <a:avLst/>
            </a:prstGeom>
            <a:noFill/>
            <a:ln w="9525">
              <a:solidFill>
                <a:schemeClr val="tx1"/>
              </a:solidFill>
              <a:round/>
              <a:headEnd/>
              <a:tailEnd type="triangle" w="med" len="med"/>
            </a:ln>
          </p:spPr>
          <p:txBody>
            <a:bodyPr/>
            <a:lstStyle/>
            <a:p>
              <a:endParaRPr lang="en-US"/>
            </a:p>
          </p:txBody>
        </p:sp>
        <p:sp>
          <p:nvSpPr>
            <p:cNvPr id="306220" name="Line 27"/>
            <p:cNvSpPr>
              <a:spLocks noChangeShapeType="1"/>
            </p:cNvSpPr>
            <p:nvPr/>
          </p:nvSpPr>
          <p:spPr bwMode="auto">
            <a:xfrm flipH="1" flipV="1">
              <a:off x="3288" y="1706"/>
              <a:ext cx="181" cy="91"/>
            </a:xfrm>
            <a:prstGeom prst="line">
              <a:avLst/>
            </a:prstGeom>
            <a:noFill/>
            <a:ln w="9525">
              <a:solidFill>
                <a:schemeClr val="tx1"/>
              </a:solidFill>
              <a:round/>
              <a:headEnd/>
              <a:tailEnd type="triangle" w="med" len="med"/>
            </a:ln>
          </p:spPr>
          <p:txBody>
            <a:bodyPr/>
            <a:lstStyle/>
            <a:p>
              <a:endParaRPr lang="en-US"/>
            </a:p>
          </p:txBody>
        </p:sp>
        <p:sp>
          <p:nvSpPr>
            <p:cNvPr id="306221" name="Line 28"/>
            <p:cNvSpPr>
              <a:spLocks noChangeShapeType="1"/>
            </p:cNvSpPr>
            <p:nvPr/>
          </p:nvSpPr>
          <p:spPr bwMode="auto">
            <a:xfrm flipH="1" flipV="1">
              <a:off x="3515" y="1842"/>
              <a:ext cx="91" cy="182"/>
            </a:xfrm>
            <a:prstGeom prst="line">
              <a:avLst/>
            </a:prstGeom>
            <a:noFill/>
            <a:ln w="9525">
              <a:solidFill>
                <a:schemeClr val="tx1"/>
              </a:solidFill>
              <a:round/>
              <a:headEnd/>
              <a:tailEnd type="triangle" w="med" len="med"/>
            </a:ln>
          </p:spPr>
          <p:txBody>
            <a:bodyPr/>
            <a:lstStyle/>
            <a:p>
              <a:endParaRPr lang="en-US"/>
            </a:p>
          </p:txBody>
        </p:sp>
        <p:sp>
          <p:nvSpPr>
            <p:cNvPr id="306222" name="Line 29"/>
            <p:cNvSpPr>
              <a:spLocks noChangeShapeType="1"/>
            </p:cNvSpPr>
            <p:nvPr/>
          </p:nvSpPr>
          <p:spPr bwMode="auto">
            <a:xfrm flipV="1">
              <a:off x="3515" y="2069"/>
              <a:ext cx="91" cy="181"/>
            </a:xfrm>
            <a:prstGeom prst="line">
              <a:avLst/>
            </a:prstGeom>
            <a:noFill/>
            <a:ln w="9525">
              <a:solidFill>
                <a:schemeClr val="tx1"/>
              </a:solidFill>
              <a:round/>
              <a:headEnd/>
              <a:tailEnd type="triangle" w="med" len="med"/>
            </a:ln>
          </p:spPr>
          <p:txBody>
            <a:bodyPr/>
            <a:lstStyle/>
            <a:p>
              <a:endParaRPr lang="en-US"/>
            </a:p>
          </p:txBody>
        </p:sp>
        <p:sp>
          <p:nvSpPr>
            <p:cNvPr id="306223" name="Line 30"/>
            <p:cNvSpPr>
              <a:spLocks noChangeShapeType="1"/>
            </p:cNvSpPr>
            <p:nvPr/>
          </p:nvSpPr>
          <p:spPr bwMode="auto">
            <a:xfrm flipH="1" flipV="1">
              <a:off x="3424" y="1706"/>
              <a:ext cx="181" cy="91"/>
            </a:xfrm>
            <a:prstGeom prst="line">
              <a:avLst/>
            </a:prstGeom>
            <a:noFill/>
            <a:ln w="9525">
              <a:solidFill>
                <a:schemeClr val="tx1"/>
              </a:solidFill>
              <a:round/>
              <a:headEnd/>
              <a:tailEnd type="triangle" w="med" len="med"/>
            </a:ln>
          </p:spPr>
          <p:txBody>
            <a:bodyPr/>
            <a:lstStyle/>
            <a:p>
              <a:endParaRPr lang="en-US"/>
            </a:p>
          </p:txBody>
        </p:sp>
        <p:sp>
          <p:nvSpPr>
            <p:cNvPr id="306224" name="Line 31"/>
            <p:cNvSpPr>
              <a:spLocks noChangeShapeType="1"/>
            </p:cNvSpPr>
            <p:nvPr/>
          </p:nvSpPr>
          <p:spPr bwMode="auto">
            <a:xfrm flipH="1" flipV="1">
              <a:off x="3651" y="1842"/>
              <a:ext cx="91" cy="182"/>
            </a:xfrm>
            <a:prstGeom prst="line">
              <a:avLst/>
            </a:prstGeom>
            <a:noFill/>
            <a:ln w="9525">
              <a:solidFill>
                <a:schemeClr val="tx1"/>
              </a:solidFill>
              <a:round/>
              <a:headEnd/>
              <a:tailEnd type="triangle" w="med" len="med"/>
            </a:ln>
          </p:spPr>
          <p:txBody>
            <a:bodyPr/>
            <a:lstStyle/>
            <a:p>
              <a:endParaRPr lang="en-US"/>
            </a:p>
          </p:txBody>
        </p:sp>
        <p:sp>
          <p:nvSpPr>
            <p:cNvPr id="306225" name="Line 32"/>
            <p:cNvSpPr>
              <a:spLocks noChangeShapeType="1"/>
            </p:cNvSpPr>
            <p:nvPr/>
          </p:nvSpPr>
          <p:spPr bwMode="auto">
            <a:xfrm flipV="1">
              <a:off x="3651" y="2069"/>
              <a:ext cx="91" cy="181"/>
            </a:xfrm>
            <a:prstGeom prst="line">
              <a:avLst/>
            </a:prstGeom>
            <a:noFill/>
            <a:ln w="9525">
              <a:solidFill>
                <a:schemeClr val="tx1"/>
              </a:solidFill>
              <a:round/>
              <a:headEnd/>
              <a:tailEnd type="triangle" w="med" len="med"/>
            </a:ln>
          </p:spPr>
          <p:txBody>
            <a:bodyPr/>
            <a:lstStyle/>
            <a:p>
              <a:endParaRPr lang="en-US"/>
            </a:p>
          </p:txBody>
        </p:sp>
      </p:grpSp>
      <p:grpSp>
        <p:nvGrpSpPr>
          <p:cNvPr id="3" name="Group 34"/>
          <p:cNvGrpSpPr>
            <a:grpSpLocks/>
          </p:cNvGrpSpPr>
          <p:nvPr/>
        </p:nvGrpSpPr>
        <p:grpSpPr bwMode="auto">
          <a:xfrm flipV="1">
            <a:off x="4572000" y="2159000"/>
            <a:ext cx="1152525" cy="863600"/>
            <a:chOff x="3016" y="1706"/>
            <a:chExt cx="726" cy="544"/>
          </a:xfrm>
        </p:grpSpPr>
        <p:sp>
          <p:nvSpPr>
            <p:cNvPr id="306202" name="Line 35"/>
            <p:cNvSpPr>
              <a:spLocks noChangeShapeType="1"/>
            </p:cNvSpPr>
            <p:nvPr/>
          </p:nvSpPr>
          <p:spPr bwMode="auto">
            <a:xfrm flipH="1" flipV="1">
              <a:off x="3016" y="1706"/>
              <a:ext cx="181" cy="91"/>
            </a:xfrm>
            <a:prstGeom prst="line">
              <a:avLst/>
            </a:prstGeom>
            <a:noFill/>
            <a:ln w="9525">
              <a:solidFill>
                <a:schemeClr val="tx1"/>
              </a:solidFill>
              <a:round/>
              <a:headEnd/>
              <a:tailEnd type="triangle" w="med" len="med"/>
            </a:ln>
          </p:spPr>
          <p:txBody>
            <a:bodyPr/>
            <a:lstStyle/>
            <a:p>
              <a:endParaRPr lang="en-US"/>
            </a:p>
          </p:txBody>
        </p:sp>
        <p:sp>
          <p:nvSpPr>
            <p:cNvPr id="306203" name="Line 36"/>
            <p:cNvSpPr>
              <a:spLocks noChangeShapeType="1"/>
            </p:cNvSpPr>
            <p:nvPr/>
          </p:nvSpPr>
          <p:spPr bwMode="auto">
            <a:xfrm flipH="1" flipV="1">
              <a:off x="3243" y="1842"/>
              <a:ext cx="91" cy="182"/>
            </a:xfrm>
            <a:prstGeom prst="line">
              <a:avLst/>
            </a:prstGeom>
            <a:noFill/>
            <a:ln w="9525">
              <a:solidFill>
                <a:schemeClr val="tx1"/>
              </a:solidFill>
              <a:round/>
              <a:headEnd/>
              <a:tailEnd type="triangle" w="med" len="med"/>
            </a:ln>
          </p:spPr>
          <p:txBody>
            <a:bodyPr/>
            <a:lstStyle/>
            <a:p>
              <a:endParaRPr lang="en-US"/>
            </a:p>
          </p:txBody>
        </p:sp>
        <p:sp>
          <p:nvSpPr>
            <p:cNvPr id="306204" name="Line 37"/>
            <p:cNvSpPr>
              <a:spLocks noChangeShapeType="1"/>
            </p:cNvSpPr>
            <p:nvPr/>
          </p:nvSpPr>
          <p:spPr bwMode="auto">
            <a:xfrm flipV="1">
              <a:off x="3243" y="2069"/>
              <a:ext cx="91" cy="181"/>
            </a:xfrm>
            <a:prstGeom prst="line">
              <a:avLst/>
            </a:prstGeom>
            <a:noFill/>
            <a:ln w="9525">
              <a:solidFill>
                <a:schemeClr val="tx1"/>
              </a:solidFill>
              <a:round/>
              <a:headEnd/>
              <a:tailEnd type="triangle" w="med" len="med"/>
            </a:ln>
          </p:spPr>
          <p:txBody>
            <a:bodyPr/>
            <a:lstStyle/>
            <a:p>
              <a:endParaRPr lang="en-US"/>
            </a:p>
          </p:txBody>
        </p:sp>
        <p:sp>
          <p:nvSpPr>
            <p:cNvPr id="306205" name="Line 38"/>
            <p:cNvSpPr>
              <a:spLocks noChangeShapeType="1"/>
            </p:cNvSpPr>
            <p:nvPr/>
          </p:nvSpPr>
          <p:spPr bwMode="auto">
            <a:xfrm flipH="1" flipV="1">
              <a:off x="3152" y="1706"/>
              <a:ext cx="181" cy="91"/>
            </a:xfrm>
            <a:prstGeom prst="line">
              <a:avLst/>
            </a:prstGeom>
            <a:noFill/>
            <a:ln w="9525">
              <a:solidFill>
                <a:schemeClr val="tx1"/>
              </a:solidFill>
              <a:round/>
              <a:headEnd/>
              <a:tailEnd type="triangle" w="med" len="med"/>
            </a:ln>
          </p:spPr>
          <p:txBody>
            <a:bodyPr/>
            <a:lstStyle/>
            <a:p>
              <a:endParaRPr lang="en-US"/>
            </a:p>
          </p:txBody>
        </p:sp>
        <p:sp>
          <p:nvSpPr>
            <p:cNvPr id="306206" name="Line 39"/>
            <p:cNvSpPr>
              <a:spLocks noChangeShapeType="1"/>
            </p:cNvSpPr>
            <p:nvPr/>
          </p:nvSpPr>
          <p:spPr bwMode="auto">
            <a:xfrm flipH="1" flipV="1">
              <a:off x="3379" y="1842"/>
              <a:ext cx="91" cy="182"/>
            </a:xfrm>
            <a:prstGeom prst="line">
              <a:avLst/>
            </a:prstGeom>
            <a:noFill/>
            <a:ln w="9525">
              <a:solidFill>
                <a:schemeClr val="tx1"/>
              </a:solidFill>
              <a:round/>
              <a:headEnd/>
              <a:tailEnd type="triangle" w="med" len="med"/>
            </a:ln>
          </p:spPr>
          <p:txBody>
            <a:bodyPr/>
            <a:lstStyle/>
            <a:p>
              <a:endParaRPr lang="en-US"/>
            </a:p>
          </p:txBody>
        </p:sp>
        <p:sp>
          <p:nvSpPr>
            <p:cNvPr id="306207" name="Line 40"/>
            <p:cNvSpPr>
              <a:spLocks noChangeShapeType="1"/>
            </p:cNvSpPr>
            <p:nvPr/>
          </p:nvSpPr>
          <p:spPr bwMode="auto">
            <a:xfrm flipV="1">
              <a:off x="3379" y="2069"/>
              <a:ext cx="91" cy="181"/>
            </a:xfrm>
            <a:prstGeom prst="line">
              <a:avLst/>
            </a:prstGeom>
            <a:noFill/>
            <a:ln w="9525">
              <a:solidFill>
                <a:schemeClr val="tx1"/>
              </a:solidFill>
              <a:round/>
              <a:headEnd/>
              <a:tailEnd type="triangle" w="med" len="med"/>
            </a:ln>
          </p:spPr>
          <p:txBody>
            <a:bodyPr/>
            <a:lstStyle/>
            <a:p>
              <a:endParaRPr lang="en-US"/>
            </a:p>
          </p:txBody>
        </p:sp>
        <p:sp>
          <p:nvSpPr>
            <p:cNvPr id="306208" name="Line 41"/>
            <p:cNvSpPr>
              <a:spLocks noChangeShapeType="1"/>
            </p:cNvSpPr>
            <p:nvPr/>
          </p:nvSpPr>
          <p:spPr bwMode="auto">
            <a:xfrm flipH="1" flipV="1">
              <a:off x="3288" y="1706"/>
              <a:ext cx="181" cy="91"/>
            </a:xfrm>
            <a:prstGeom prst="line">
              <a:avLst/>
            </a:prstGeom>
            <a:noFill/>
            <a:ln w="9525">
              <a:solidFill>
                <a:schemeClr val="tx1"/>
              </a:solidFill>
              <a:round/>
              <a:headEnd/>
              <a:tailEnd type="triangle" w="med" len="med"/>
            </a:ln>
          </p:spPr>
          <p:txBody>
            <a:bodyPr/>
            <a:lstStyle/>
            <a:p>
              <a:endParaRPr lang="en-US"/>
            </a:p>
          </p:txBody>
        </p:sp>
        <p:sp>
          <p:nvSpPr>
            <p:cNvPr id="306209" name="Line 42"/>
            <p:cNvSpPr>
              <a:spLocks noChangeShapeType="1"/>
            </p:cNvSpPr>
            <p:nvPr/>
          </p:nvSpPr>
          <p:spPr bwMode="auto">
            <a:xfrm flipH="1" flipV="1">
              <a:off x="3515" y="1842"/>
              <a:ext cx="91" cy="182"/>
            </a:xfrm>
            <a:prstGeom prst="line">
              <a:avLst/>
            </a:prstGeom>
            <a:noFill/>
            <a:ln w="9525">
              <a:solidFill>
                <a:schemeClr val="tx1"/>
              </a:solidFill>
              <a:round/>
              <a:headEnd/>
              <a:tailEnd type="triangle" w="med" len="med"/>
            </a:ln>
          </p:spPr>
          <p:txBody>
            <a:bodyPr/>
            <a:lstStyle/>
            <a:p>
              <a:endParaRPr lang="en-US"/>
            </a:p>
          </p:txBody>
        </p:sp>
        <p:sp>
          <p:nvSpPr>
            <p:cNvPr id="306210" name="Line 43"/>
            <p:cNvSpPr>
              <a:spLocks noChangeShapeType="1"/>
            </p:cNvSpPr>
            <p:nvPr/>
          </p:nvSpPr>
          <p:spPr bwMode="auto">
            <a:xfrm flipV="1">
              <a:off x="3515" y="2069"/>
              <a:ext cx="91" cy="181"/>
            </a:xfrm>
            <a:prstGeom prst="line">
              <a:avLst/>
            </a:prstGeom>
            <a:noFill/>
            <a:ln w="9525">
              <a:solidFill>
                <a:schemeClr val="tx1"/>
              </a:solidFill>
              <a:round/>
              <a:headEnd/>
              <a:tailEnd type="triangle" w="med" len="med"/>
            </a:ln>
          </p:spPr>
          <p:txBody>
            <a:bodyPr/>
            <a:lstStyle/>
            <a:p>
              <a:endParaRPr lang="en-US"/>
            </a:p>
          </p:txBody>
        </p:sp>
        <p:sp>
          <p:nvSpPr>
            <p:cNvPr id="306211" name="Line 44"/>
            <p:cNvSpPr>
              <a:spLocks noChangeShapeType="1"/>
            </p:cNvSpPr>
            <p:nvPr/>
          </p:nvSpPr>
          <p:spPr bwMode="auto">
            <a:xfrm flipH="1" flipV="1">
              <a:off x="3424" y="1706"/>
              <a:ext cx="181" cy="91"/>
            </a:xfrm>
            <a:prstGeom prst="line">
              <a:avLst/>
            </a:prstGeom>
            <a:noFill/>
            <a:ln w="9525">
              <a:solidFill>
                <a:schemeClr val="tx1"/>
              </a:solidFill>
              <a:round/>
              <a:headEnd/>
              <a:tailEnd type="triangle" w="med" len="med"/>
            </a:ln>
          </p:spPr>
          <p:txBody>
            <a:bodyPr/>
            <a:lstStyle/>
            <a:p>
              <a:endParaRPr lang="en-US"/>
            </a:p>
          </p:txBody>
        </p:sp>
        <p:sp>
          <p:nvSpPr>
            <p:cNvPr id="306212" name="Line 45"/>
            <p:cNvSpPr>
              <a:spLocks noChangeShapeType="1"/>
            </p:cNvSpPr>
            <p:nvPr/>
          </p:nvSpPr>
          <p:spPr bwMode="auto">
            <a:xfrm flipH="1" flipV="1">
              <a:off x="3651" y="1842"/>
              <a:ext cx="91" cy="182"/>
            </a:xfrm>
            <a:prstGeom prst="line">
              <a:avLst/>
            </a:prstGeom>
            <a:noFill/>
            <a:ln w="9525">
              <a:solidFill>
                <a:schemeClr val="tx1"/>
              </a:solidFill>
              <a:round/>
              <a:headEnd/>
              <a:tailEnd type="triangle" w="med" len="med"/>
            </a:ln>
          </p:spPr>
          <p:txBody>
            <a:bodyPr/>
            <a:lstStyle/>
            <a:p>
              <a:endParaRPr lang="en-US"/>
            </a:p>
          </p:txBody>
        </p:sp>
        <p:sp>
          <p:nvSpPr>
            <p:cNvPr id="306213" name="Line 46"/>
            <p:cNvSpPr>
              <a:spLocks noChangeShapeType="1"/>
            </p:cNvSpPr>
            <p:nvPr/>
          </p:nvSpPr>
          <p:spPr bwMode="auto">
            <a:xfrm flipV="1">
              <a:off x="3651" y="2069"/>
              <a:ext cx="91" cy="181"/>
            </a:xfrm>
            <a:prstGeom prst="line">
              <a:avLst/>
            </a:prstGeom>
            <a:noFill/>
            <a:ln w="9525">
              <a:solidFill>
                <a:schemeClr val="tx1"/>
              </a:solidFill>
              <a:round/>
              <a:headEnd/>
              <a:tailEnd type="triangle" w="med" len="med"/>
            </a:ln>
          </p:spPr>
          <p:txBody>
            <a:bodyPr/>
            <a:lstStyle/>
            <a:p>
              <a:endParaRPr lang="en-US"/>
            </a:p>
          </p:txBody>
        </p:sp>
      </p:grpSp>
      <p:sp>
        <p:nvSpPr>
          <p:cNvPr id="306195" name="AutoShape 47"/>
          <p:cNvSpPr>
            <a:spLocks noChangeArrowheads="1"/>
          </p:cNvSpPr>
          <p:nvPr/>
        </p:nvSpPr>
        <p:spPr bwMode="auto">
          <a:xfrm>
            <a:off x="6443663" y="3022600"/>
            <a:ext cx="720725" cy="287338"/>
          </a:xfrm>
          <a:prstGeom prst="leftArrow">
            <a:avLst>
              <a:gd name="adj1" fmla="val 50000"/>
              <a:gd name="adj2" fmla="val 62707"/>
            </a:avLst>
          </a:prstGeom>
          <a:solidFill>
            <a:schemeClr val="accent1"/>
          </a:solidFill>
          <a:ln w="9525">
            <a:solidFill>
              <a:schemeClr val="tx1"/>
            </a:solidFill>
            <a:miter lim="800000"/>
            <a:headEnd/>
            <a:tailEnd/>
          </a:ln>
        </p:spPr>
        <p:txBody>
          <a:bodyPr wrap="none" anchor="ctr"/>
          <a:lstStyle/>
          <a:p>
            <a:pPr algn="ctr"/>
            <a:endParaRPr lang="en-US"/>
          </a:p>
        </p:txBody>
      </p:sp>
      <p:sp>
        <p:nvSpPr>
          <p:cNvPr id="306196" name="Line 50"/>
          <p:cNvSpPr>
            <a:spLocks noChangeShapeType="1"/>
          </p:cNvSpPr>
          <p:nvPr/>
        </p:nvSpPr>
        <p:spPr bwMode="auto">
          <a:xfrm>
            <a:off x="6227763" y="2446338"/>
            <a:ext cx="1223962" cy="0"/>
          </a:xfrm>
          <a:prstGeom prst="line">
            <a:avLst/>
          </a:prstGeom>
          <a:noFill/>
          <a:ln w="19050">
            <a:solidFill>
              <a:schemeClr val="tx1"/>
            </a:solidFill>
            <a:prstDash val="dash"/>
            <a:round/>
            <a:headEnd/>
            <a:tailEnd/>
          </a:ln>
        </p:spPr>
        <p:txBody>
          <a:bodyPr/>
          <a:lstStyle/>
          <a:p>
            <a:endParaRPr lang="en-US"/>
          </a:p>
        </p:txBody>
      </p:sp>
      <p:sp>
        <p:nvSpPr>
          <p:cNvPr id="306197" name="Line 51"/>
          <p:cNvSpPr>
            <a:spLocks noChangeShapeType="1"/>
          </p:cNvSpPr>
          <p:nvPr/>
        </p:nvSpPr>
        <p:spPr bwMode="auto">
          <a:xfrm>
            <a:off x="6227763" y="3886200"/>
            <a:ext cx="1223962" cy="0"/>
          </a:xfrm>
          <a:prstGeom prst="line">
            <a:avLst/>
          </a:prstGeom>
          <a:noFill/>
          <a:ln w="19050">
            <a:solidFill>
              <a:schemeClr val="tx1"/>
            </a:solidFill>
            <a:prstDash val="dash"/>
            <a:round/>
            <a:headEnd/>
            <a:tailEnd/>
          </a:ln>
        </p:spPr>
        <p:txBody>
          <a:bodyPr/>
          <a:lstStyle/>
          <a:p>
            <a:endParaRPr lang="en-US"/>
          </a:p>
        </p:txBody>
      </p:sp>
      <p:graphicFrame>
        <p:nvGraphicFramePr>
          <p:cNvPr id="306184" name="Object 8"/>
          <p:cNvGraphicFramePr>
            <a:graphicFrameLocks noChangeAspect="1"/>
          </p:cNvGraphicFramePr>
          <p:nvPr/>
        </p:nvGraphicFramePr>
        <p:xfrm>
          <a:off x="1116013" y="5038725"/>
          <a:ext cx="3098800" cy="901700"/>
        </p:xfrm>
        <a:graphic>
          <a:graphicData uri="http://schemas.openxmlformats.org/presentationml/2006/ole">
            <mc:AlternateContent xmlns:mc="http://schemas.openxmlformats.org/markup-compatibility/2006">
              <mc:Choice xmlns:v="urn:schemas-microsoft-com:vml" Requires="v">
                <p:oleObj spid="_x0000_s1060" name="Equation" r:id="rId16" imgW="3098520" imgH="901440" progId="">
                  <p:embed/>
                </p:oleObj>
              </mc:Choice>
              <mc:Fallback>
                <p:oleObj name="Equation" r:id="rId16" imgW="3098520" imgH="901440" progId="">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6013" y="5038725"/>
                        <a:ext cx="30988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98" name="AutoShape 48"/>
          <p:cNvSpPr>
            <a:spLocks noChangeArrowheads="1"/>
          </p:cNvSpPr>
          <p:nvPr/>
        </p:nvSpPr>
        <p:spPr bwMode="auto">
          <a:xfrm rot="-5400000">
            <a:off x="6515894" y="2231232"/>
            <a:ext cx="720725" cy="287337"/>
          </a:xfrm>
          <a:prstGeom prst="leftArrow">
            <a:avLst>
              <a:gd name="adj1" fmla="val 50000"/>
              <a:gd name="adj2" fmla="val 62707"/>
            </a:avLst>
          </a:prstGeom>
          <a:solidFill>
            <a:schemeClr val="accent1"/>
          </a:solidFill>
          <a:ln w="9525">
            <a:solidFill>
              <a:schemeClr val="tx1"/>
            </a:solidFill>
            <a:miter lim="800000"/>
            <a:headEnd/>
            <a:tailEnd/>
          </a:ln>
        </p:spPr>
        <p:txBody>
          <a:bodyPr wrap="none" anchor="ctr"/>
          <a:lstStyle/>
          <a:p>
            <a:pPr algn="ctr"/>
            <a:endParaRPr lang="en-US"/>
          </a:p>
        </p:txBody>
      </p:sp>
      <p:sp>
        <p:nvSpPr>
          <p:cNvPr id="306199" name="AutoShape 49"/>
          <p:cNvSpPr>
            <a:spLocks noChangeArrowheads="1"/>
          </p:cNvSpPr>
          <p:nvPr/>
        </p:nvSpPr>
        <p:spPr bwMode="auto">
          <a:xfrm rot="5400000">
            <a:off x="6515894" y="3813969"/>
            <a:ext cx="720725" cy="287337"/>
          </a:xfrm>
          <a:prstGeom prst="leftArrow">
            <a:avLst>
              <a:gd name="adj1" fmla="val 50000"/>
              <a:gd name="adj2" fmla="val 62707"/>
            </a:avLst>
          </a:prstGeom>
          <a:solidFill>
            <a:schemeClr val="accent1"/>
          </a:solidFill>
          <a:ln w="9525">
            <a:solidFill>
              <a:schemeClr val="tx1"/>
            </a:solidFill>
            <a:miter lim="800000"/>
            <a:headEnd/>
            <a:tailEnd/>
          </a:ln>
        </p:spPr>
        <p:txBody>
          <a:bodyPr wrap="none" anchor="ctr"/>
          <a:lstStyle/>
          <a:p>
            <a:pPr algn="ctr"/>
            <a:endParaRPr lang="en-US"/>
          </a:p>
        </p:txBody>
      </p:sp>
      <p:sp>
        <p:nvSpPr>
          <p:cNvPr id="306200" name="Text Box 54"/>
          <p:cNvSpPr txBox="1">
            <a:spLocks noChangeArrowheads="1"/>
          </p:cNvSpPr>
          <p:nvPr/>
        </p:nvSpPr>
        <p:spPr bwMode="auto">
          <a:xfrm>
            <a:off x="1979613" y="1196975"/>
            <a:ext cx="6019800" cy="396875"/>
          </a:xfrm>
          <a:prstGeom prst="rect">
            <a:avLst/>
          </a:prstGeom>
          <a:noFill/>
          <a:ln w="9525">
            <a:noFill/>
            <a:miter lim="800000"/>
            <a:headEnd/>
            <a:tailEnd/>
          </a:ln>
        </p:spPr>
        <p:txBody>
          <a:bodyPr wrap="none">
            <a:spAutoFit/>
          </a:bodyPr>
          <a:lstStyle/>
          <a:p>
            <a:pPr algn="ctr"/>
            <a:r>
              <a:rPr lang="en-US" sz="2000" dirty="0"/>
              <a:t>We have to show that the system stabilizes. Sketch:</a:t>
            </a:r>
            <a:endParaRPr lang="de-CH" sz="2000" dirty="0"/>
          </a:p>
        </p:txBody>
      </p:sp>
      <p:sp>
        <p:nvSpPr>
          <p:cNvPr id="306201" name="Text Box 55"/>
          <p:cNvSpPr txBox="1">
            <a:spLocks noChangeArrowheads="1"/>
          </p:cNvSpPr>
          <p:nvPr/>
        </p:nvSpPr>
        <p:spPr bwMode="auto">
          <a:xfrm>
            <a:off x="720725" y="1431925"/>
            <a:ext cx="565150" cy="366713"/>
          </a:xfrm>
          <a:prstGeom prst="rect">
            <a:avLst/>
          </a:prstGeom>
          <a:noFill/>
          <a:ln w="9525">
            <a:noFill/>
            <a:miter lim="800000"/>
            <a:headEnd/>
            <a:tailEnd/>
          </a:ln>
        </p:spPr>
        <p:txBody>
          <a:bodyPr wrap="none">
            <a:spAutoFit/>
          </a:bodyPr>
          <a:lstStyle/>
          <a:p>
            <a:pPr algn="ctr"/>
            <a:r>
              <a:rPr lang="de-CH" sz="1800" i="1"/>
              <a:t>n – </a:t>
            </a:r>
            <a:endParaRPr lang="en-US" sz="18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Rectangle 2"/>
          <p:cNvSpPr>
            <a:spLocks noGrp="1" noChangeArrowheads="1"/>
          </p:cNvSpPr>
          <p:nvPr>
            <p:ph type="title"/>
          </p:nvPr>
        </p:nvSpPr>
        <p:spPr/>
        <p:txBody>
          <a:bodyPr/>
          <a:lstStyle/>
          <a:p>
            <a:pPr eaLnBrk="1" hangingPunct="1"/>
            <a:r>
              <a:rPr lang="en-US" dirty="0" smtClean="0"/>
              <a:t>Adaptive Slotted Aloha Q&amp;A</a:t>
            </a:r>
            <a:endParaRPr lang="de-CH" dirty="0" smtClean="0"/>
          </a:p>
        </p:txBody>
      </p:sp>
      <p:sp>
        <p:nvSpPr>
          <p:cNvPr id="307205" name="Rectangle 3"/>
          <p:cNvSpPr>
            <a:spLocks noGrp="1" noChangeArrowheads="1"/>
          </p:cNvSpPr>
          <p:nvPr>
            <p:ph idx="1"/>
          </p:nvPr>
        </p:nvSpPr>
        <p:spPr>
          <a:xfrm>
            <a:off x="468313" y="836613"/>
            <a:ext cx="8313222" cy="5337175"/>
          </a:xfrm>
        </p:spPr>
        <p:txBody>
          <a:bodyPr/>
          <a:lstStyle/>
          <a:p>
            <a:pPr eaLnBrk="1" hangingPunct="1">
              <a:buFontTx/>
              <a:buNone/>
            </a:pPr>
            <a:endParaRPr lang="en-US" dirty="0" smtClean="0"/>
          </a:p>
          <a:p>
            <a:pPr eaLnBrk="1" hangingPunct="1">
              <a:buFontTx/>
              <a:buNone/>
            </a:pPr>
            <a:r>
              <a:rPr lang="en-US" dirty="0" smtClean="0"/>
              <a:t>Q:	What if we do not know </a:t>
            </a:r>
            <a:r>
              <a:rPr lang="en-US" dirty="0" smtClean="0">
                <a:sym typeface="Symbol" pitchFamily="18" charset="2"/>
              </a:rPr>
              <a:t></a:t>
            </a:r>
            <a:r>
              <a:rPr lang="en-US" dirty="0" smtClean="0">
                <a:cs typeface="Arial" charset="0"/>
              </a:rPr>
              <a:t>, or </a:t>
            </a:r>
            <a:r>
              <a:rPr lang="en-US" dirty="0" smtClean="0">
                <a:cs typeface="Arial" charset="0"/>
                <a:sym typeface="Symbol" pitchFamily="18" charset="2"/>
              </a:rPr>
              <a:t></a:t>
            </a:r>
            <a:r>
              <a:rPr lang="en-US" dirty="0" smtClean="0">
                <a:cs typeface="Arial" charset="0"/>
              </a:rPr>
              <a:t> is changing?</a:t>
            </a:r>
          </a:p>
          <a:p>
            <a:pPr eaLnBrk="1" hangingPunct="1">
              <a:buFontTx/>
              <a:buNone/>
            </a:pPr>
            <a:r>
              <a:rPr lang="en-US" dirty="0" smtClean="0">
                <a:cs typeface="Arial" charset="0"/>
              </a:rPr>
              <a:t>A:	Use </a:t>
            </a:r>
            <a:r>
              <a:rPr lang="en-US" dirty="0" smtClean="0">
                <a:cs typeface="Arial" charset="0"/>
                <a:sym typeface="Symbol" pitchFamily="18" charset="2"/>
              </a:rPr>
              <a:t></a:t>
            </a:r>
            <a:r>
              <a:rPr lang="en-US" dirty="0" smtClean="0">
                <a:cs typeface="Arial" charset="0"/>
              </a:rPr>
              <a:t> = 1/</a:t>
            </a:r>
            <a:r>
              <a:rPr lang="en-US" i="1" dirty="0" smtClean="0">
                <a:cs typeface="Arial" charset="0"/>
              </a:rPr>
              <a:t>e</a:t>
            </a:r>
            <a:r>
              <a:rPr lang="en-US" dirty="0" smtClean="0">
                <a:cs typeface="Arial" charset="0"/>
              </a:rPr>
              <a:t>, and the algorithm still works.</a:t>
            </a:r>
          </a:p>
          <a:p>
            <a:pPr eaLnBrk="1" hangingPunct="1">
              <a:buFontTx/>
              <a:buNone/>
            </a:pPr>
            <a:endParaRPr lang="en-US" dirty="0" smtClean="0">
              <a:cs typeface="Arial" charset="0"/>
            </a:endParaRPr>
          </a:p>
          <a:p>
            <a:pPr eaLnBrk="1" hangingPunct="1">
              <a:buFontTx/>
              <a:buNone/>
            </a:pPr>
            <a:r>
              <a:rPr lang="en-US" dirty="0" smtClean="0">
                <a:cs typeface="Arial" charset="0"/>
              </a:rPr>
              <a:t>Q: How do newly arriving stations know   ?</a:t>
            </a:r>
          </a:p>
          <a:p>
            <a:pPr eaLnBrk="1" hangingPunct="1">
              <a:buFontTx/>
              <a:buNone/>
            </a:pPr>
            <a:r>
              <a:rPr lang="en-US" dirty="0" smtClean="0">
                <a:cs typeface="Arial" charset="0"/>
              </a:rPr>
              <a:t>A:	We send    with each transmission; new stations do not send before successfully receiving the first transmission.</a:t>
            </a:r>
          </a:p>
          <a:p>
            <a:pPr eaLnBrk="1" hangingPunct="1">
              <a:buFontTx/>
              <a:buNone/>
            </a:pPr>
            <a:endParaRPr lang="en-US" dirty="0" smtClean="0">
              <a:cs typeface="Arial" charset="0"/>
            </a:endParaRPr>
          </a:p>
          <a:p>
            <a:pPr eaLnBrk="1" hangingPunct="1">
              <a:buFontTx/>
              <a:buNone/>
            </a:pPr>
            <a:r>
              <a:rPr lang="en-US" dirty="0" smtClean="0">
                <a:cs typeface="Arial" charset="0"/>
              </a:rPr>
              <a:t>Q:	What if stations are not synchronized?</a:t>
            </a:r>
          </a:p>
          <a:p>
            <a:pPr eaLnBrk="1" hangingPunct="1">
              <a:buFontTx/>
              <a:buNone/>
            </a:pPr>
            <a:r>
              <a:rPr lang="en-US" dirty="0" smtClean="0">
                <a:cs typeface="Arial" charset="0"/>
              </a:rPr>
              <a:t>A: Aloha (non-slotted) is twice as bad.</a:t>
            </a:r>
          </a:p>
          <a:p>
            <a:pPr eaLnBrk="1" hangingPunct="1">
              <a:buFontTx/>
              <a:buNone/>
            </a:pPr>
            <a:endParaRPr lang="en-US" dirty="0" smtClean="0">
              <a:cs typeface="Arial" charset="0"/>
            </a:endParaRPr>
          </a:p>
          <a:p>
            <a:pPr eaLnBrk="1" hangingPunct="1">
              <a:buFontTx/>
              <a:buNone/>
            </a:pPr>
            <a:r>
              <a:rPr lang="en-US" dirty="0" smtClean="0">
                <a:cs typeface="Arial" charset="0"/>
              </a:rPr>
              <a:t>Q:	Can stations really </a:t>
            </a:r>
            <a:r>
              <a:rPr lang="en-US" dirty="0" smtClean="0">
                <a:solidFill>
                  <a:srgbClr val="FF0000"/>
                </a:solidFill>
                <a:cs typeface="Arial" charset="0"/>
              </a:rPr>
              <a:t>listen to all time slots </a:t>
            </a:r>
            <a:r>
              <a:rPr lang="en-US" dirty="0" smtClean="0">
                <a:cs typeface="Arial" charset="0"/>
              </a:rPr>
              <a:t>(save energy by turning off)? Can stations really </a:t>
            </a:r>
            <a:r>
              <a:rPr lang="en-US" dirty="0" smtClean="0">
                <a:solidFill>
                  <a:srgbClr val="FF0000"/>
                </a:solidFill>
                <a:cs typeface="Arial" charset="0"/>
              </a:rPr>
              <a:t>distinguish</a:t>
            </a:r>
            <a:r>
              <a:rPr lang="en-US" dirty="0" smtClean="0">
                <a:cs typeface="Arial" charset="0"/>
              </a:rPr>
              <a:t> between 0, 1, and </a:t>
            </a:r>
            <a:r>
              <a:rPr lang="en-US" dirty="0" smtClean="0">
                <a:latin typeface="cmsy10"/>
                <a:cs typeface="Arial" charset="0"/>
              </a:rPr>
              <a:t>¸</a:t>
            </a:r>
            <a:r>
              <a:rPr lang="en-US" dirty="0" smtClean="0">
                <a:cs typeface="Arial" charset="0"/>
              </a:rPr>
              <a:t>2 sender?</a:t>
            </a:r>
          </a:p>
          <a:p>
            <a:pPr eaLnBrk="1" hangingPunct="1">
              <a:buFontTx/>
              <a:buNone/>
            </a:pPr>
            <a:r>
              <a:rPr lang="en-US" dirty="0" smtClean="0">
                <a:cs typeface="Arial" charset="0"/>
              </a:rPr>
              <a:t>A:	Maybe. One can use systems that only rely on acknowledgements. </a:t>
            </a:r>
          </a:p>
        </p:txBody>
      </p:sp>
      <p:graphicFrame>
        <p:nvGraphicFramePr>
          <p:cNvPr id="307202" name="Object 2"/>
          <p:cNvGraphicFramePr>
            <a:graphicFrameLocks noChangeAspect="1"/>
          </p:cNvGraphicFramePr>
          <p:nvPr/>
        </p:nvGraphicFramePr>
        <p:xfrm>
          <a:off x="5029200" y="2349500"/>
          <a:ext cx="190500" cy="254000"/>
        </p:xfrm>
        <a:graphic>
          <a:graphicData uri="http://schemas.openxmlformats.org/presentationml/2006/ole">
            <mc:AlternateContent xmlns:mc="http://schemas.openxmlformats.org/markup-compatibility/2006">
              <mc:Choice xmlns:v="urn:schemas-microsoft-com:vml" Requires="v">
                <p:oleObj spid="_x0000_s2058" name="Equation" r:id="rId4" imgW="190440" imgH="253800" progId="">
                  <p:embed/>
                </p:oleObj>
              </mc:Choice>
              <mc:Fallback>
                <p:oleObj name="Equation" r:id="rId4" imgW="190440" imgH="253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349500"/>
                        <a:ext cx="1905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03" name="Object 3"/>
          <p:cNvGraphicFramePr>
            <a:graphicFrameLocks noChangeAspect="1"/>
          </p:cNvGraphicFramePr>
          <p:nvPr/>
        </p:nvGraphicFramePr>
        <p:xfrm>
          <a:off x="1933575" y="2709863"/>
          <a:ext cx="190500" cy="254000"/>
        </p:xfrm>
        <a:graphic>
          <a:graphicData uri="http://schemas.openxmlformats.org/presentationml/2006/ole">
            <mc:AlternateContent xmlns:mc="http://schemas.openxmlformats.org/markup-compatibility/2006">
              <mc:Choice xmlns:v="urn:schemas-microsoft-com:vml" Requires="v">
                <p:oleObj spid="_x0000_s2059" name="Equation" r:id="rId6" imgW="190440" imgH="253800" progId="">
                  <p:embed/>
                </p:oleObj>
              </mc:Choice>
              <mc:Fallback>
                <p:oleObj name="Equation" r:id="rId6" imgW="190440" imgH="25380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2709863"/>
                        <a:ext cx="1905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Unknown </a:t>
            </a:r>
            <a:r>
              <a:rPr lang="en-GB" dirty="0" err="1" smtClean="0"/>
              <a:t>Neighborhood</a:t>
            </a:r>
            <a:r>
              <a:rPr lang="en-GB" dirty="0" smtClean="0"/>
              <a:t>?</a:t>
            </a:r>
            <a:endParaRPr lang="en-US" dirty="0"/>
          </a:p>
        </p:txBody>
      </p:sp>
      <p:sp>
        <p:nvSpPr>
          <p:cNvPr id="3" name="Content Placeholder 2"/>
          <p:cNvSpPr>
            <a:spLocks noGrp="1"/>
          </p:cNvSpPr>
          <p:nvPr>
            <p:ph idx="1"/>
          </p:nvPr>
        </p:nvSpPr>
        <p:spPr/>
        <p:txBody>
          <a:bodyPr/>
          <a:lstStyle/>
          <a:p>
            <a:endParaRPr lang="en-GB" dirty="0" smtClean="0"/>
          </a:p>
          <a:p>
            <a:r>
              <a:rPr lang="en-GB" dirty="0" smtClean="0"/>
              <a:t>We have </a:t>
            </a:r>
            <a:r>
              <a:rPr lang="en-GB" i="1" dirty="0" smtClean="0"/>
              <a:t>n</a:t>
            </a:r>
            <a:r>
              <a:rPr lang="en-GB" dirty="0" smtClean="0"/>
              <a:t> nodes, all direct </a:t>
            </a:r>
            <a:r>
              <a:rPr lang="en-GB" dirty="0" err="1" smtClean="0"/>
              <a:t>neighbors</a:t>
            </a:r>
            <a:r>
              <a:rPr lang="en-GB" dirty="0" smtClean="0"/>
              <a:t> (no multi-hop).</a:t>
            </a:r>
          </a:p>
          <a:p>
            <a:pPr lvl="1"/>
            <a:r>
              <a:rPr lang="en-GB" dirty="0" smtClean="0"/>
              <a:t>However, the value</a:t>
            </a:r>
            <a:r>
              <a:rPr lang="en-GB" dirty="0" smtClean="0">
                <a:solidFill>
                  <a:srgbClr val="FF0000"/>
                </a:solidFill>
              </a:rPr>
              <a:t> </a:t>
            </a:r>
            <a:r>
              <a:rPr lang="en-GB" i="1" dirty="0" smtClean="0">
                <a:solidFill>
                  <a:srgbClr val="FF0000"/>
                </a:solidFill>
              </a:rPr>
              <a:t>n</a:t>
            </a:r>
            <a:r>
              <a:rPr lang="en-GB" dirty="0" smtClean="0">
                <a:solidFill>
                  <a:srgbClr val="FF0000"/>
                </a:solidFill>
              </a:rPr>
              <a:t> is not known</a:t>
            </a:r>
            <a:r>
              <a:rPr lang="en-GB" dirty="0" smtClean="0"/>
              <a:t> (a.k.a. </a:t>
            </a:r>
            <a:r>
              <a:rPr lang="en-GB" dirty="0" smtClean="0">
                <a:solidFill>
                  <a:srgbClr val="FF0000"/>
                </a:solidFill>
              </a:rPr>
              <a:t>“uniform” </a:t>
            </a:r>
            <a:r>
              <a:rPr lang="en-GB" dirty="0" smtClean="0"/>
              <a:t>model)</a:t>
            </a:r>
          </a:p>
          <a:p>
            <a:r>
              <a:rPr lang="en-GB" dirty="0" smtClean="0"/>
              <a:t>Time is slotted (as in Slotted Aloha).</a:t>
            </a:r>
          </a:p>
          <a:p>
            <a:pPr lvl="1"/>
            <a:r>
              <a:rPr lang="en-GB" dirty="0" smtClean="0">
                <a:solidFill>
                  <a:srgbClr val="FF0000"/>
                </a:solidFill>
              </a:rPr>
              <a:t>Synchronous start</a:t>
            </a:r>
            <a:r>
              <a:rPr lang="en-GB" dirty="0" smtClean="0"/>
              <a:t>: All nodes start the protocol at the very same instant.</a:t>
            </a:r>
          </a:p>
          <a:p>
            <a:r>
              <a:rPr lang="en-GB" dirty="0" smtClean="0"/>
              <a:t>In each time slot, a node can either transmit or receive.</a:t>
            </a:r>
          </a:p>
          <a:p>
            <a:pPr lvl="1"/>
            <a:r>
              <a:rPr lang="en-GB" dirty="0" smtClean="0"/>
              <a:t>If exactly one node transmits, all other nodes will receive that message.</a:t>
            </a:r>
          </a:p>
          <a:p>
            <a:pPr lvl="1"/>
            <a:r>
              <a:rPr lang="en-GB" dirty="0" smtClean="0">
                <a:solidFill>
                  <a:srgbClr val="FF0000"/>
                </a:solidFill>
              </a:rPr>
              <a:t>Without collision detection</a:t>
            </a:r>
            <a:r>
              <a:rPr lang="en-GB" dirty="0" smtClean="0"/>
              <a:t>: More than one transmitting node cannot be distinguished from nobody transmitting. There is just no message that can be received correctly (because of interference).</a:t>
            </a:r>
          </a:p>
          <a:p>
            <a:pPr lvl="1"/>
            <a:r>
              <a:rPr lang="en-GB" dirty="0" smtClean="0"/>
              <a:t>Transmitters cannot know whether they transmitted alone or not.</a:t>
            </a:r>
          </a:p>
          <a:p>
            <a:pPr lvl="1"/>
            <a:endParaRPr lang="en-GB" dirty="0" smtClean="0"/>
          </a:p>
          <a:p>
            <a:r>
              <a:rPr lang="en-GB" dirty="0" smtClean="0"/>
              <a:t>What would we want to achieve?</a:t>
            </a:r>
          </a:p>
          <a:p>
            <a:pPr lvl="1"/>
            <a:r>
              <a:rPr lang="en-GB" dirty="0" smtClean="0"/>
              <a:t>Lots of throughput? Fairness between transmitters?</a:t>
            </a:r>
          </a:p>
          <a:p>
            <a:pPr lvl="1"/>
            <a:r>
              <a:rPr lang="en-GB" dirty="0" smtClean="0"/>
              <a:t>Get an exact count of </a:t>
            </a:r>
            <a:r>
              <a:rPr lang="en-GB" i="1" dirty="0" smtClean="0"/>
              <a:t>n</a:t>
            </a:r>
            <a:r>
              <a:rPr lang="en-GB" dirty="0" smtClean="0"/>
              <a:t>? Get an estimate of </a:t>
            </a:r>
            <a:r>
              <a:rPr lang="en-GB" i="1" dirty="0" smtClean="0"/>
              <a:t>n</a:t>
            </a:r>
            <a:r>
              <a:rPr lang="en-GB" dirty="0" smtClean="0"/>
              <a:t>?</a:t>
            </a:r>
          </a:p>
          <a:p>
            <a:pPr lvl="1"/>
            <a:r>
              <a:rPr lang="en-GB" dirty="0" smtClean="0">
                <a:solidFill>
                  <a:srgbClr val="FF0000"/>
                </a:solidFill>
              </a:rPr>
              <a:t>How long does it take until a single node can transmit alone!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 Sync-Start, Without Collision Detection </a:t>
            </a:r>
            <a:endParaRPr lang="en-US" dirty="0"/>
          </a:p>
        </p:txBody>
      </p:sp>
      <p:sp>
        <p:nvSpPr>
          <p:cNvPr id="3" name="Content Placeholder 2"/>
          <p:cNvSpPr>
            <a:spLocks noGrp="1"/>
          </p:cNvSpPr>
          <p:nvPr>
            <p:ph idx="1"/>
          </p:nvPr>
        </p:nvSpPr>
        <p:spPr>
          <a:xfrm>
            <a:off x="468313" y="844851"/>
            <a:ext cx="8445028" cy="5337175"/>
          </a:xfrm>
        </p:spPr>
        <p:txBody>
          <a:bodyPr/>
          <a:lstStyle/>
          <a:p>
            <a:endParaRPr lang="en-GB" dirty="0" smtClean="0"/>
          </a:p>
          <a:p>
            <a:r>
              <a:rPr lang="en-GB" dirty="0" smtClean="0"/>
              <a:t>Can a </a:t>
            </a:r>
            <a:r>
              <a:rPr lang="en-GB" dirty="0" smtClean="0">
                <a:solidFill>
                  <a:srgbClr val="FF0000"/>
                </a:solidFill>
              </a:rPr>
              <a:t>deterministic</a:t>
            </a:r>
            <a:r>
              <a:rPr lang="en-GB" dirty="0" smtClean="0"/>
              <a:t> algorithm work?</a:t>
            </a:r>
          </a:p>
          <a:p>
            <a:pPr lvl="1"/>
            <a:r>
              <a:rPr lang="en-GB" dirty="0" smtClean="0"/>
              <a:t>If nodes just execute the very same algorithm, even two nodes cannot solve the problem because they would always do exactly the same all the time (and none of them would ever receive the transmission of the other).</a:t>
            </a:r>
          </a:p>
          <a:p>
            <a:pPr lvl="1"/>
            <a:r>
              <a:rPr lang="en-GB" dirty="0" smtClean="0"/>
              <a:t>In other words, they need to execute some algorithm that heavily depends on their node ID. Such an algorithm must work for all combinations of possible node ID’s. Although this is certainly possible, it’s quite </a:t>
            </a:r>
            <a:r>
              <a:rPr lang="en-GB" dirty="0" smtClean="0">
                <a:solidFill>
                  <a:srgbClr val="FF0000"/>
                </a:solidFill>
              </a:rPr>
              <a:t>difficult</a:t>
            </a:r>
            <a:r>
              <a:rPr lang="en-GB" dirty="0" smtClean="0"/>
              <a:t>. Randomized algorithms are much easier.</a:t>
            </a:r>
          </a:p>
          <a:p>
            <a:endParaRPr lang="en-GB" dirty="0" smtClean="0"/>
          </a:p>
          <a:p>
            <a:r>
              <a:rPr lang="en-GB" dirty="0" smtClean="0"/>
              <a:t>Just transmit with probability </a:t>
            </a:r>
            <a:r>
              <a:rPr lang="en-GB" i="1" dirty="0" smtClean="0"/>
              <a:t>p</a:t>
            </a:r>
            <a:r>
              <a:rPr lang="en-GB" dirty="0" smtClean="0"/>
              <a:t> = 1/</a:t>
            </a:r>
            <a:r>
              <a:rPr lang="en-GB" i="1" dirty="0" smtClean="0"/>
              <a:t>n</a:t>
            </a:r>
            <a:r>
              <a:rPr lang="en-GB" dirty="0" smtClean="0"/>
              <a:t>.</a:t>
            </a:r>
          </a:p>
          <a:p>
            <a:pPr lvl="1"/>
            <a:r>
              <a:rPr lang="en-GB" dirty="0" smtClean="0"/>
              <a:t>Simple; finishes in expected </a:t>
            </a:r>
            <a:r>
              <a:rPr lang="en-GB" i="1" dirty="0" smtClean="0"/>
              <a:t>e</a:t>
            </a:r>
            <a:r>
              <a:rPr lang="en-GB" dirty="0" smtClean="0"/>
              <a:t> (2.71) rounds.</a:t>
            </a:r>
          </a:p>
          <a:p>
            <a:pPr lvl="1"/>
            <a:r>
              <a:rPr lang="en-GB" dirty="0" smtClean="0"/>
              <a:t>But </a:t>
            </a:r>
            <a:r>
              <a:rPr lang="en-GB" dirty="0" smtClean="0">
                <a:solidFill>
                  <a:srgbClr val="FF0000"/>
                </a:solidFill>
              </a:rPr>
              <a:t>not </a:t>
            </a:r>
            <a:r>
              <a:rPr lang="en-GB" dirty="0" smtClean="0"/>
              <a:t>uniform! </a:t>
            </a:r>
          </a:p>
          <a:p>
            <a:pPr lvl="1">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 Sync-Start, Without Collision Detection (2) </a:t>
            </a:r>
            <a:endParaRPr lang="en-US" dirty="0"/>
          </a:p>
        </p:txBody>
      </p:sp>
      <p:sp>
        <p:nvSpPr>
          <p:cNvPr id="3" name="Content Placeholder 2"/>
          <p:cNvSpPr>
            <a:spLocks noGrp="1"/>
          </p:cNvSpPr>
          <p:nvPr>
            <p:ph idx="1"/>
          </p:nvPr>
        </p:nvSpPr>
        <p:spPr>
          <a:xfrm>
            <a:off x="468313" y="844851"/>
            <a:ext cx="8445028" cy="5337175"/>
          </a:xfrm>
        </p:spPr>
        <p:txBody>
          <a:bodyPr/>
          <a:lstStyle/>
          <a:p>
            <a:pPr lvl="1">
              <a:buNone/>
            </a:pPr>
            <a:endParaRPr lang="en-US" dirty="0" smtClean="0"/>
          </a:p>
          <a:p>
            <a:r>
              <a:rPr lang="en-US" dirty="0" smtClean="0"/>
              <a:t>Alternative: In slot </a:t>
            </a:r>
            <a:r>
              <a:rPr lang="en-US" i="1" dirty="0" smtClean="0"/>
              <a:t>k</a:t>
            </a:r>
            <a:r>
              <a:rPr lang="en-US" dirty="0" smtClean="0"/>
              <a:t>, send with </a:t>
            </a:r>
            <a:r>
              <a:rPr lang="en-US" i="1" dirty="0" smtClean="0"/>
              <a:t>p</a:t>
            </a:r>
            <a:r>
              <a:rPr lang="en-US" dirty="0" smtClean="0"/>
              <a:t> = 1/</a:t>
            </a:r>
            <a:r>
              <a:rPr lang="en-US" i="1" dirty="0" smtClean="0"/>
              <a:t>k</a:t>
            </a:r>
            <a:r>
              <a:rPr lang="en-US" dirty="0" smtClean="0"/>
              <a:t>.</a:t>
            </a:r>
          </a:p>
          <a:p>
            <a:pPr lvl="1"/>
            <a:r>
              <a:rPr lang="en-US" dirty="0" smtClean="0"/>
              <a:t>This is uniform (there is no </a:t>
            </a:r>
            <a:r>
              <a:rPr lang="en-US" i="1" dirty="0" smtClean="0"/>
              <a:t>n</a:t>
            </a:r>
            <a:r>
              <a:rPr lang="en-US" dirty="0" smtClean="0"/>
              <a:t> in the algorithm).</a:t>
            </a:r>
          </a:p>
          <a:p>
            <a:pPr lvl="1"/>
            <a:r>
              <a:rPr lang="en-US" dirty="0" smtClean="0"/>
              <a:t>But it is also </a:t>
            </a:r>
            <a:r>
              <a:rPr lang="en-US" dirty="0" smtClean="0">
                <a:solidFill>
                  <a:srgbClr val="FF0000"/>
                </a:solidFill>
              </a:rPr>
              <a:t>too slow</a:t>
            </a:r>
            <a:r>
              <a:rPr lang="en-US" dirty="0" smtClean="0"/>
              <a:t>, as it takes </a:t>
            </a:r>
            <a:r>
              <a:rPr lang="en-US" i="1" dirty="0" smtClean="0"/>
              <a:t>n</a:t>
            </a:r>
            <a:r>
              <a:rPr lang="en-US" dirty="0" smtClean="0"/>
              <a:t> rounds to get to Aloha.</a:t>
            </a:r>
          </a:p>
          <a:p>
            <a:pPr lvl="1"/>
            <a:endParaRPr lang="en-US" dirty="0" smtClean="0"/>
          </a:p>
          <a:p>
            <a:r>
              <a:rPr lang="en-US" dirty="0" smtClean="0">
                <a:solidFill>
                  <a:srgbClr val="FF0000"/>
                </a:solidFill>
              </a:rPr>
              <a:t>Better alternative</a:t>
            </a:r>
            <a:r>
              <a:rPr lang="en-US" dirty="0" smtClean="0"/>
              <a:t>: Send with probability </a:t>
            </a:r>
            <a:r>
              <a:rPr lang="en-US" i="1" dirty="0" smtClean="0"/>
              <a:t>p</a:t>
            </a:r>
            <a:r>
              <a:rPr lang="en-US" dirty="0" smtClean="0"/>
              <a:t> = </a:t>
            </a:r>
            <a:r>
              <a:rPr lang="en-US" dirty="0" smtClean="0">
                <a:latin typeface="Arial"/>
              </a:rPr>
              <a:t>2</a:t>
            </a:r>
            <a:r>
              <a:rPr lang="en-US" baseline="30000" dirty="0" smtClean="0">
                <a:latin typeface="Arial"/>
              </a:rPr>
              <a:t>-</a:t>
            </a:r>
            <a:r>
              <a:rPr lang="en-US" i="1" baseline="30000" dirty="0" smtClean="0">
                <a:latin typeface="Arial"/>
              </a:rPr>
              <a:t>k</a:t>
            </a:r>
            <a:r>
              <a:rPr lang="en-US" dirty="0" smtClean="0"/>
              <a:t> for 2c</a:t>
            </a:r>
            <a:r>
              <a:rPr lang="en-US" i="1" dirty="0" smtClean="0"/>
              <a:t>k</a:t>
            </a:r>
            <a:r>
              <a:rPr lang="en-US" dirty="0" smtClean="0"/>
              <a:t> slots, </a:t>
            </a:r>
            <a:r>
              <a:rPr lang="en-US" i="1" dirty="0" smtClean="0"/>
              <a:t>k </a:t>
            </a:r>
            <a:r>
              <a:rPr lang="en-US" dirty="0" smtClean="0"/>
              <a:t>= 1,2, …</a:t>
            </a:r>
          </a:p>
          <a:p>
            <a:pPr lvl="1"/>
            <a:r>
              <a:rPr lang="en-US" dirty="0" smtClean="0"/>
              <a:t>At first, </a:t>
            </a:r>
            <a:r>
              <a:rPr lang="en-US" i="1" dirty="0" smtClean="0"/>
              <a:t>p</a:t>
            </a:r>
            <a:r>
              <a:rPr lang="en-US" dirty="0" smtClean="0"/>
              <a:t> is too high, but soon enough </a:t>
            </a:r>
            <a:r>
              <a:rPr lang="en-US" dirty="0" smtClean="0">
                <a:latin typeface="Arial"/>
              </a:rPr>
              <a:t>2</a:t>
            </a:r>
            <a:r>
              <a:rPr lang="en-US" i="1" baseline="30000" dirty="0" smtClean="0">
                <a:latin typeface="Arial"/>
              </a:rPr>
              <a:t>k</a:t>
            </a:r>
            <a:r>
              <a:rPr lang="en-US" dirty="0" smtClean="0"/>
              <a:t> </a:t>
            </a:r>
            <a:r>
              <a:rPr lang="en-US" dirty="0" smtClean="0">
                <a:latin typeface="cmsy10"/>
              </a:rPr>
              <a:t>¼</a:t>
            </a:r>
            <a:r>
              <a:rPr lang="en-US" dirty="0" smtClean="0"/>
              <a:t> </a:t>
            </a:r>
            <a:r>
              <a:rPr lang="en-US" i="1" dirty="0" smtClean="0"/>
              <a:t>n</a:t>
            </a:r>
            <a:r>
              <a:rPr lang="en-US" dirty="0" smtClean="0"/>
              <a:t>.</a:t>
            </a:r>
          </a:p>
          <a:p>
            <a:pPr lvl="1"/>
            <a:r>
              <a:rPr lang="en-US" dirty="0" smtClean="0"/>
              <a:t>If we assume (for simplicity) that </a:t>
            </a:r>
            <a:r>
              <a:rPr lang="en-US" dirty="0" smtClean="0">
                <a:latin typeface="Arial"/>
              </a:rPr>
              <a:t>2</a:t>
            </a:r>
            <a:r>
              <a:rPr lang="en-US" i="1" baseline="30000" dirty="0" smtClean="0">
                <a:latin typeface="Arial"/>
              </a:rPr>
              <a:t>k</a:t>
            </a:r>
            <a:r>
              <a:rPr lang="en-US" dirty="0" smtClean="0"/>
              <a:t> = </a:t>
            </a:r>
            <a:r>
              <a:rPr lang="en-US" i="1" dirty="0" smtClean="0"/>
              <a:t>n</a:t>
            </a:r>
            <a:r>
              <a:rPr lang="en-US" dirty="0" smtClean="0"/>
              <a:t>, then the probability that </a:t>
            </a:r>
            <a:br>
              <a:rPr lang="en-US" dirty="0" smtClean="0"/>
            </a:br>
            <a:r>
              <a:rPr lang="en-US" dirty="0" smtClean="0"/>
              <a:t>any single node transmits alone is </a:t>
            </a:r>
            <a:r>
              <a:rPr lang="en-US" i="1" dirty="0" smtClean="0"/>
              <a:t>n</a:t>
            </a:r>
            <a:r>
              <a:rPr lang="en-US" dirty="0" smtClean="0">
                <a:latin typeface="cmsy10"/>
              </a:rPr>
              <a:t>¢</a:t>
            </a:r>
            <a:r>
              <a:rPr lang="en-US" dirty="0" smtClean="0"/>
              <a:t>2</a:t>
            </a:r>
            <a:r>
              <a:rPr lang="en-US" baseline="30000" dirty="0" smtClean="0"/>
              <a:t>-</a:t>
            </a:r>
            <a:r>
              <a:rPr lang="en-US" i="1" baseline="30000" dirty="0" smtClean="0"/>
              <a:t>k</a:t>
            </a:r>
            <a:r>
              <a:rPr lang="en-US" dirty="0" smtClean="0">
                <a:latin typeface="cmsy10"/>
              </a:rPr>
              <a:t>¢</a:t>
            </a:r>
            <a:r>
              <a:rPr lang="en-US" dirty="0" smtClean="0"/>
              <a:t>(</a:t>
            </a:r>
            <a:r>
              <a:rPr lang="en-US" dirty="0" smtClean="0">
                <a:latin typeface="Arial"/>
              </a:rPr>
              <a:t>1-2</a:t>
            </a:r>
            <a:r>
              <a:rPr lang="en-US" baseline="30000" dirty="0" smtClean="0">
                <a:latin typeface="Arial"/>
              </a:rPr>
              <a:t>-</a:t>
            </a:r>
            <a:r>
              <a:rPr lang="en-US" i="1" baseline="30000" dirty="0" smtClean="0">
                <a:latin typeface="Arial"/>
              </a:rPr>
              <a:t>k</a:t>
            </a:r>
            <a:r>
              <a:rPr lang="en-US" dirty="0" smtClean="0">
                <a:latin typeface="Arial"/>
              </a:rPr>
              <a:t>)</a:t>
            </a:r>
            <a:r>
              <a:rPr lang="en-US" i="1" baseline="30000" dirty="0" smtClean="0">
                <a:latin typeface="Arial"/>
              </a:rPr>
              <a:t>n</a:t>
            </a:r>
            <a:r>
              <a:rPr lang="en-US" baseline="30000" dirty="0" smtClean="0">
                <a:latin typeface="Arial"/>
              </a:rPr>
              <a:t>-1</a:t>
            </a:r>
            <a:r>
              <a:rPr lang="en-US" dirty="0" smtClean="0"/>
              <a:t> </a:t>
            </a:r>
            <a:r>
              <a:rPr lang="en-US" dirty="0" smtClean="0">
                <a:latin typeface="cmsy10"/>
              </a:rPr>
              <a:t>¸</a:t>
            </a:r>
            <a:r>
              <a:rPr lang="en-US" dirty="0" smtClean="0"/>
              <a:t> 1/</a:t>
            </a:r>
            <a:r>
              <a:rPr lang="en-US" i="1" dirty="0" smtClean="0"/>
              <a:t>e</a:t>
            </a:r>
            <a:r>
              <a:rPr lang="en-US" dirty="0" smtClean="0"/>
              <a:t> (exactly Aloha!)</a:t>
            </a:r>
          </a:p>
          <a:p>
            <a:pPr lvl="1"/>
            <a:r>
              <a:rPr lang="en-US" dirty="0" smtClean="0"/>
              <a:t>Since each phase has </a:t>
            </a:r>
            <a:r>
              <a:rPr lang="en-US" i="1" dirty="0" smtClean="0"/>
              <a:t>2ck </a:t>
            </a:r>
            <a:r>
              <a:rPr lang="en-US" dirty="0" smtClean="0"/>
              <a:t>slots, the probability that one of them is successful is 1-(</a:t>
            </a:r>
            <a:r>
              <a:rPr lang="en-US" dirty="0" smtClean="0">
                <a:latin typeface="Arial"/>
              </a:rPr>
              <a:t>1-1/</a:t>
            </a:r>
            <a:r>
              <a:rPr lang="en-US" i="1" dirty="0" smtClean="0">
                <a:latin typeface="Arial"/>
              </a:rPr>
              <a:t>e</a:t>
            </a:r>
            <a:r>
              <a:rPr lang="en-US" dirty="0" smtClean="0">
                <a:latin typeface="Arial"/>
              </a:rPr>
              <a:t>)</a:t>
            </a:r>
            <a:r>
              <a:rPr lang="en-US" baseline="30000" dirty="0" smtClean="0">
                <a:latin typeface="Arial"/>
              </a:rPr>
              <a:t>2c</a:t>
            </a:r>
            <a:r>
              <a:rPr lang="en-US" i="1" baseline="30000" dirty="0" smtClean="0">
                <a:latin typeface="Arial"/>
              </a:rPr>
              <a:t>k</a:t>
            </a:r>
            <a:r>
              <a:rPr lang="en-US" dirty="0" smtClean="0"/>
              <a:t> </a:t>
            </a:r>
            <a:r>
              <a:rPr lang="en-US" dirty="0" smtClean="0">
                <a:latin typeface="cmsy10"/>
              </a:rPr>
              <a:t>¸</a:t>
            </a:r>
            <a:r>
              <a:rPr lang="en-US" dirty="0" smtClean="0"/>
              <a:t> </a:t>
            </a:r>
            <a:r>
              <a:rPr lang="en-US" dirty="0" smtClean="0">
                <a:latin typeface="Arial"/>
              </a:rPr>
              <a:t>1-2</a:t>
            </a:r>
            <a:r>
              <a:rPr lang="en-US" baseline="30000" dirty="0" smtClean="0">
                <a:latin typeface="Arial"/>
              </a:rPr>
              <a:t>-c</a:t>
            </a:r>
            <a:r>
              <a:rPr lang="en-US" i="1" baseline="30000" dirty="0" smtClean="0">
                <a:latin typeface="Arial"/>
              </a:rPr>
              <a:t>k</a:t>
            </a:r>
            <a:r>
              <a:rPr lang="en-US" dirty="0" smtClean="0"/>
              <a:t> = 1-1/</a:t>
            </a:r>
            <a:r>
              <a:rPr lang="en-US" i="1" dirty="0" err="1" smtClean="0"/>
              <a:t>n</a:t>
            </a:r>
            <a:r>
              <a:rPr lang="en-US" baseline="30000" dirty="0" err="1" smtClean="0"/>
              <a:t>c</a:t>
            </a:r>
            <a:r>
              <a:rPr lang="en-US" dirty="0" smtClean="0"/>
              <a:t>. </a:t>
            </a:r>
          </a:p>
          <a:p>
            <a:pPr lvl="1"/>
            <a:r>
              <a:rPr lang="en-US" dirty="0" smtClean="0"/>
              <a:t>This last term is known as „with high probability“. Hence, with high probability we are successful after </a:t>
            </a:r>
            <a:r>
              <a:rPr lang="en-US" dirty="0" smtClean="0">
                <a:latin typeface="Arial"/>
              </a:rPr>
              <a:t>O(log</a:t>
            </a:r>
            <a:r>
              <a:rPr lang="en-US" baseline="30000" dirty="0" smtClean="0">
                <a:latin typeface="Arial"/>
              </a:rPr>
              <a:t>2</a:t>
            </a:r>
            <a:r>
              <a:rPr lang="en-US" i="1" dirty="0" smtClean="0"/>
              <a:t>n</a:t>
            </a:r>
            <a:r>
              <a:rPr lang="en-US" dirty="0" smtClean="0"/>
              <a:t>) steps.</a:t>
            </a:r>
          </a:p>
          <a:p>
            <a:pPr lvl="1"/>
            <a:endParaRPr lang="en-US" dirty="0" smtClean="0"/>
          </a:p>
          <a:p>
            <a:r>
              <a:rPr lang="en-US" dirty="0" smtClean="0"/>
              <a:t>How does the successful sender know that it‘s done?</a:t>
            </a:r>
            <a:endParaRPr lang="en-US" dirty="0"/>
          </a:p>
        </p:txBody>
      </p:sp>
      <p:pic>
        <p:nvPicPr>
          <p:cNvPr id="4"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074950" y="5238204"/>
            <a:ext cx="740992" cy="1122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 </a:t>
            </a:r>
            <a:r>
              <a:rPr lang="en-GB" dirty="0" smtClean="0">
                <a:solidFill>
                  <a:srgbClr val="FF0000"/>
                </a:solidFill>
              </a:rPr>
              <a:t>Asynchronous </a:t>
            </a:r>
            <a:r>
              <a:rPr lang="en-GB" dirty="0" smtClean="0">
                <a:solidFill>
                  <a:schemeClr val="tx1"/>
                </a:solidFill>
              </a:rPr>
              <a:t>Start</a:t>
            </a:r>
            <a:r>
              <a:rPr lang="en-GB" dirty="0" smtClean="0"/>
              <a:t>, </a:t>
            </a:r>
            <a:r>
              <a:rPr lang="en-GB" dirty="0" smtClean="0">
                <a:solidFill>
                  <a:schemeClr val="tx1"/>
                </a:solidFill>
              </a:rPr>
              <a:t>Without</a:t>
            </a:r>
            <a:r>
              <a:rPr lang="en-GB" dirty="0" smtClean="0"/>
              <a:t> Collision Detection</a:t>
            </a:r>
            <a:endParaRPr lang="en-US" dirty="0"/>
          </a:p>
        </p:txBody>
      </p:sp>
      <p:sp>
        <p:nvSpPr>
          <p:cNvPr id="3" name="Content Placeholder 2"/>
          <p:cNvSpPr>
            <a:spLocks noGrp="1"/>
          </p:cNvSpPr>
          <p:nvPr>
            <p:ph idx="1"/>
          </p:nvPr>
        </p:nvSpPr>
        <p:spPr>
          <a:xfrm>
            <a:off x="468313" y="836613"/>
            <a:ext cx="8329698" cy="5337175"/>
          </a:xfrm>
        </p:spPr>
        <p:txBody>
          <a:bodyPr/>
          <a:lstStyle/>
          <a:p>
            <a:endParaRPr lang="en-US" dirty="0" smtClean="0"/>
          </a:p>
          <a:p>
            <a:r>
              <a:rPr lang="en-US" dirty="0" smtClean="0"/>
              <a:t>Assume that nodes may </a:t>
            </a:r>
            <a:r>
              <a:rPr lang="en-US" dirty="0" smtClean="0">
                <a:solidFill>
                  <a:srgbClr val="FF0000"/>
                </a:solidFill>
              </a:rPr>
              <a:t>wake up </a:t>
            </a:r>
            <a:r>
              <a:rPr lang="en-US" dirty="0" smtClean="0"/>
              <a:t>in an arbitrary (worst-case) way.</a:t>
            </a:r>
          </a:p>
          <a:p>
            <a:r>
              <a:rPr lang="en-US" dirty="0" smtClean="0"/>
              <a:t>Also assume that nodes do not have IDs</a:t>
            </a:r>
          </a:p>
          <a:p>
            <a:pPr lvl="1"/>
            <a:r>
              <a:rPr lang="en-US" dirty="0" smtClean="0"/>
              <a:t>In other words, all nodes must perform the same way, until one node can transmit alone (at which point the others may learn and adapt).</a:t>
            </a:r>
          </a:p>
          <a:p>
            <a:endParaRPr lang="en-US" dirty="0" smtClean="0"/>
          </a:p>
          <a:p>
            <a:r>
              <a:rPr lang="en-US" dirty="0" smtClean="0"/>
              <a:t>How long does it take until the first node can transmit alone?</a:t>
            </a:r>
          </a:p>
          <a:p>
            <a:pPr lvl="1"/>
            <a:r>
              <a:rPr lang="en-US" dirty="0" smtClean="0"/>
              <a:t>If nodes that are awake never transmit (just listen), we will never finish.</a:t>
            </a:r>
          </a:p>
          <a:p>
            <a:pPr lvl="1"/>
            <a:r>
              <a:rPr lang="en-US" dirty="0" smtClean="0"/>
              <a:t>There must be a first time slot where a node tries to transmit, with probability </a:t>
            </a:r>
            <a:r>
              <a:rPr lang="en-US" i="1" dirty="0" smtClean="0"/>
              <a:t>p</a:t>
            </a:r>
            <a:r>
              <a:rPr lang="en-US" dirty="0" smtClean="0"/>
              <a:t>. Remember that all nodes perform the same protocol!</a:t>
            </a:r>
          </a:p>
          <a:p>
            <a:pPr lvl="1"/>
            <a:r>
              <a:rPr lang="en-US" dirty="0" smtClean="0"/>
              <a:t>We have the uniform model, hence </a:t>
            </a:r>
            <a:r>
              <a:rPr lang="en-US" i="1" dirty="0" smtClean="0"/>
              <a:t>p</a:t>
            </a:r>
            <a:r>
              <a:rPr lang="en-US" dirty="0" smtClean="0"/>
              <a:t> is a constant, independent of </a:t>
            </a:r>
            <a:r>
              <a:rPr lang="en-US" i="1" dirty="0" smtClean="0"/>
              <a:t>n</a:t>
            </a:r>
            <a:r>
              <a:rPr lang="en-US" dirty="0" smtClean="0"/>
              <a:t>.</a:t>
            </a:r>
          </a:p>
          <a:p>
            <a:pPr lvl="1"/>
            <a:r>
              <a:rPr lang="en-US" dirty="0" smtClean="0"/>
              <a:t>We trick the algorithm by waking up c/</a:t>
            </a:r>
            <a:r>
              <a:rPr lang="en-US" dirty="0" err="1" smtClean="0"/>
              <a:t>p</a:t>
            </a:r>
            <a:r>
              <a:rPr lang="en-US" dirty="0" err="1" smtClean="0">
                <a:latin typeface="cmsy10"/>
              </a:rPr>
              <a:t>¢</a:t>
            </a:r>
            <a:r>
              <a:rPr lang="en-US" dirty="0" err="1" smtClean="0"/>
              <a:t>log</a:t>
            </a:r>
            <a:r>
              <a:rPr lang="en-US" dirty="0" smtClean="0"/>
              <a:t> </a:t>
            </a:r>
            <a:r>
              <a:rPr lang="en-US" i="1" dirty="0" smtClean="0"/>
              <a:t>n</a:t>
            </a:r>
            <a:r>
              <a:rPr lang="en-US" dirty="0" smtClean="0"/>
              <a:t> nodes in each step. </a:t>
            </a:r>
          </a:p>
          <a:p>
            <a:pPr lvl="1"/>
            <a:r>
              <a:rPr lang="en-US" dirty="0" smtClean="0"/>
              <a:t>Using our </a:t>
            </a:r>
            <a:r>
              <a:rPr lang="en-US" dirty="0" err="1" smtClean="0"/>
              <a:t>Chernoff</a:t>
            </a:r>
            <a:r>
              <a:rPr lang="en-US" dirty="0" smtClean="0"/>
              <a:t> bounds, with high probability at least two newly woken nodes will transmit in each slot. We always have collisions!</a:t>
            </a:r>
          </a:p>
          <a:p>
            <a:pPr lvl="1"/>
            <a:endParaRPr lang="en-US" dirty="0" smtClean="0"/>
          </a:p>
          <a:p>
            <a:r>
              <a:rPr lang="en-US" dirty="0" smtClean="0"/>
              <a:t>Hence, in this model any algorithm will need at least </a:t>
            </a:r>
            <a:r>
              <a:rPr lang="en-US" dirty="0" smtClean="0">
                <a:solidFill>
                  <a:srgbClr val="FF0000"/>
                </a:solidFill>
                <a:latin typeface="Symbol"/>
                <a:sym typeface="Symbol"/>
              </a:rPr>
              <a:t></a:t>
            </a:r>
            <a:r>
              <a:rPr lang="en-US" dirty="0" smtClean="0">
                <a:solidFill>
                  <a:srgbClr val="FF0000"/>
                </a:solidFill>
              </a:rPr>
              <a:t>(n / log n) time</a:t>
            </a:r>
            <a:r>
              <a:rPr lang="en-US" dirty="0" smtClean="0"/>
              <a:t>!</a:t>
            </a:r>
            <a:br>
              <a:rPr lang="en-US" dirty="0" smtClean="0"/>
            </a:br>
            <a:r>
              <a:rPr lang="en-US" dirty="0" smtClean="0"/>
              <a:t>				                         </a:t>
            </a:r>
            <a:r>
              <a:rPr lang="en-US" sz="1600" dirty="0" smtClean="0"/>
              <a:t>[</a:t>
            </a:r>
            <a:r>
              <a:rPr lang="en-US" sz="1600" dirty="0" err="1" smtClean="0"/>
              <a:t>Jurdzinski</a:t>
            </a:r>
            <a:r>
              <a:rPr lang="en-US" sz="1600" dirty="0" smtClean="0"/>
              <a:t>, </a:t>
            </a:r>
            <a:r>
              <a:rPr lang="en-US" sz="1600" dirty="0" err="1" smtClean="0"/>
              <a:t>Stachowiak</a:t>
            </a:r>
            <a:r>
              <a:rPr lang="en-US" sz="1600" dirty="0" smtClean="0"/>
              <a:t>, 2005]</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 Sync-Start, </a:t>
            </a:r>
            <a:r>
              <a:rPr lang="en-GB" dirty="0" smtClean="0">
                <a:solidFill>
                  <a:srgbClr val="FF0000"/>
                </a:solidFill>
              </a:rPr>
              <a:t>With</a:t>
            </a:r>
            <a:r>
              <a:rPr lang="en-GB" dirty="0" smtClean="0"/>
              <a:t> Collision Detection</a:t>
            </a:r>
            <a:endParaRPr lang="en-US" dirty="0"/>
          </a:p>
        </p:txBody>
      </p:sp>
      <p:sp>
        <p:nvSpPr>
          <p:cNvPr id="3" name="Content Placeholder 2"/>
          <p:cNvSpPr>
            <a:spLocks noGrp="1"/>
          </p:cNvSpPr>
          <p:nvPr>
            <p:ph idx="1"/>
          </p:nvPr>
        </p:nvSpPr>
        <p:spPr/>
        <p:txBody>
          <a:bodyPr/>
          <a:lstStyle/>
          <a:p>
            <a:pPr lvl="1">
              <a:buNone/>
            </a:pPr>
            <a:endParaRPr lang="en-GB" dirty="0" smtClean="0"/>
          </a:p>
          <a:p>
            <a:r>
              <a:rPr lang="en-GB" dirty="0" smtClean="0"/>
              <a:t>In each time slot, a node can either transmit or receive.</a:t>
            </a:r>
          </a:p>
          <a:p>
            <a:pPr lvl="1"/>
            <a:r>
              <a:rPr lang="en-GB" dirty="0" smtClean="0"/>
              <a:t>If exactly one node transmits, all other nodes will receive that message.</a:t>
            </a:r>
          </a:p>
          <a:p>
            <a:pPr lvl="1"/>
            <a:r>
              <a:rPr lang="en-GB" dirty="0" smtClean="0">
                <a:solidFill>
                  <a:srgbClr val="FF0000"/>
                </a:solidFill>
              </a:rPr>
              <a:t>With collision detection</a:t>
            </a:r>
            <a:r>
              <a:rPr lang="en-GB" dirty="0" smtClean="0"/>
              <a:t>: More than one transmitting node can be distinguished from nobody transmitting. </a:t>
            </a:r>
          </a:p>
          <a:p>
            <a:pPr lvl="2"/>
            <a:r>
              <a:rPr lang="en-GB" dirty="0" smtClean="0"/>
              <a:t>There are models where one can estimate the number of transmissions</a:t>
            </a:r>
          </a:p>
          <a:p>
            <a:pPr lvl="2"/>
            <a:r>
              <a:rPr lang="en-GB" dirty="0" smtClean="0"/>
              <a:t>Here we just assume to differentiate between </a:t>
            </a:r>
            <a:r>
              <a:rPr lang="en-GB" dirty="0" smtClean="0">
                <a:solidFill>
                  <a:srgbClr val="FF0000"/>
                </a:solidFill>
              </a:rPr>
              <a:t>0, 1, or </a:t>
            </a:r>
            <a:r>
              <a:rPr lang="en-GB" dirty="0" smtClean="0">
                <a:solidFill>
                  <a:srgbClr val="FF0000"/>
                </a:solidFill>
                <a:latin typeface="cmsy10"/>
              </a:rPr>
              <a:t>¸</a:t>
            </a:r>
            <a:r>
              <a:rPr lang="en-GB" dirty="0" smtClean="0">
                <a:solidFill>
                  <a:srgbClr val="FF0000"/>
                </a:solidFill>
              </a:rPr>
              <a:t>2 </a:t>
            </a:r>
            <a:r>
              <a:rPr lang="en-GB" dirty="0" smtClean="0"/>
              <a:t>transmissions.</a:t>
            </a:r>
          </a:p>
          <a:p>
            <a:pPr lvl="2"/>
            <a:r>
              <a:rPr lang="en-GB" dirty="0" smtClean="0"/>
              <a:t>Transmitters themselves do not know anything about other transmissions.</a:t>
            </a:r>
          </a:p>
          <a:p>
            <a:pPr>
              <a:buNone/>
            </a:pPr>
            <a:endParaRPr lang="en-GB" dirty="0" smtClean="0"/>
          </a:p>
          <a:p>
            <a:r>
              <a:rPr lang="en-GB" dirty="0" smtClean="0"/>
              <a:t>Simple Algorithm: </a:t>
            </a:r>
          </a:p>
          <a:p>
            <a:pPr lvl="1">
              <a:buNone/>
            </a:pPr>
            <a:r>
              <a:rPr lang="en-GB" dirty="0" smtClean="0"/>
              <a:t>	</a:t>
            </a:r>
            <a:r>
              <a:rPr lang="en-GB" b="1" dirty="0" smtClean="0">
                <a:latin typeface="Courant" pitchFamily="49" charset="0"/>
              </a:rPr>
              <a:t>repeat</a:t>
            </a:r>
            <a:r>
              <a:rPr lang="en-GB" dirty="0" smtClean="0">
                <a:latin typeface="Courant" pitchFamily="49" charset="0"/>
              </a:rPr>
              <a:t/>
            </a:r>
            <a:br>
              <a:rPr lang="en-GB" dirty="0" smtClean="0">
                <a:latin typeface="Courant" pitchFamily="49" charset="0"/>
              </a:rPr>
            </a:br>
            <a:r>
              <a:rPr lang="en-GB" dirty="0" smtClean="0">
                <a:latin typeface="Courant" pitchFamily="49" charset="0"/>
              </a:rPr>
              <a:t>   </a:t>
            </a:r>
            <a:r>
              <a:rPr lang="en-GB" b="1" dirty="0" smtClean="0">
                <a:latin typeface="Courant" pitchFamily="49" charset="0"/>
              </a:rPr>
              <a:t>repeat</a:t>
            </a:r>
            <a:r>
              <a:rPr lang="en-GB" dirty="0" smtClean="0">
                <a:latin typeface="Courant" pitchFamily="49" charset="0"/>
              </a:rPr>
              <a:t> </a:t>
            </a:r>
            <a:r>
              <a:rPr lang="en-GB" i="1" dirty="0" smtClean="0">
                <a:solidFill>
                  <a:srgbClr val="FF0000"/>
                </a:solidFill>
                <a:latin typeface="Courant" pitchFamily="49" charset="0"/>
              </a:rPr>
              <a:t>transmit; </a:t>
            </a:r>
            <a:r>
              <a:rPr lang="en-GB" dirty="0" smtClean="0">
                <a:latin typeface="Courant" pitchFamily="49" charset="0"/>
              </a:rPr>
              <a:t>throw coin </a:t>
            </a:r>
            <a:r>
              <a:rPr lang="en-GB" b="1" dirty="0" smtClean="0">
                <a:latin typeface="Courant" pitchFamily="49" charset="0"/>
              </a:rPr>
              <a:t>until</a:t>
            </a:r>
            <a:r>
              <a:rPr lang="en-GB" dirty="0" smtClean="0">
                <a:latin typeface="Courant" pitchFamily="49" charset="0"/>
              </a:rPr>
              <a:t> coin shows head;</a:t>
            </a:r>
            <a:br>
              <a:rPr lang="en-GB" dirty="0" smtClean="0">
                <a:latin typeface="Courant" pitchFamily="49" charset="0"/>
              </a:rPr>
            </a:br>
            <a:r>
              <a:rPr lang="en-GB" dirty="0" smtClean="0">
                <a:latin typeface="Courant" pitchFamily="49" charset="0"/>
              </a:rPr>
              <a:t>   </a:t>
            </a:r>
            <a:r>
              <a:rPr lang="en-GB" i="1" dirty="0" smtClean="0">
                <a:solidFill>
                  <a:srgbClr val="FF0000"/>
                </a:solidFill>
                <a:latin typeface="Courant" pitchFamily="49" charset="0"/>
              </a:rPr>
              <a:t>listen</a:t>
            </a:r>
            <a:r>
              <a:rPr lang="en-GB" dirty="0" smtClean="0">
                <a:latin typeface="Courant" pitchFamily="49" charset="0"/>
              </a:rPr>
              <a:t/>
            </a:r>
            <a:br>
              <a:rPr lang="en-GB" dirty="0" smtClean="0">
                <a:latin typeface="Courant" pitchFamily="49" charset="0"/>
              </a:rPr>
            </a:br>
            <a:r>
              <a:rPr lang="en-GB" b="1" dirty="0" smtClean="0">
                <a:latin typeface="Courant" pitchFamily="49" charset="0"/>
              </a:rPr>
              <a:t>until</a:t>
            </a:r>
            <a:r>
              <a:rPr lang="en-GB" dirty="0" smtClean="0">
                <a:latin typeface="Courant" pitchFamily="49" charset="0"/>
              </a:rPr>
              <a:t> somebody was transmitting when listening;</a:t>
            </a:r>
          </a:p>
          <a:p>
            <a:pPr lvl="1">
              <a:buNone/>
            </a:pPr>
            <a:endParaRPr lang="en-GB" dirty="0" smtClean="0"/>
          </a:p>
          <a:p>
            <a:r>
              <a:rPr lang="en-GB" dirty="0" smtClean="0"/>
              <a:t>After O(log </a:t>
            </a:r>
            <a:r>
              <a:rPr lang="en-GB" i="1" dirty="0" smtClean="0"/>
              <a:t>n</a:t>
            </a:r>
            <a:r>
              <a:rPr lang="en-GB" dirty="0" smtClean="0"/>
              <a:t>) steps, only a constant number remains in the pool. </a:t>
            </a:r>
          </a:p>
          <a:p>
            <a:r>
              <a:rPr lang="en-GB" dirty="0" smtClean="0"/>
              <a:t>After O(log </a:t>
            </a:r>
            <a:r>
              <a:rPr lang="en-GB" i="1" dirty="0" smtClean="0"/>
              <a:t>n</a:t>
            </a:r>
            <a:r>
              <a:rPr lang="en-GB" dirty="0" smtClean="0"/>
              <a:t>) more steps, only one remains (with high probability)!</a:t>
            </a:r>
          </a:p>
          <a:p>
            <a:pPr lvl="1">
              <a:buNone/>
            </a:pPr>
            <a:endParaRPr lang="en-GB" dirty="0" smtClean="0">
              <a:latin typeface="Courant"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 Sync-Start, With Collision Detection </a:t>
            </a:r>
            <a:r>
              <a:rPr lang="en-GB" sz="1800" dirty="0" smtClean="0"/>
              <a:t>[Willard 1986]</a:t>
            </a:r>
            <a:r>
              <a:rPr lang="en-GB" dirty="0" smtClean="0"/>
              <a:t> </a:t>
            </a:r>
            <a:endParaRPr lang="en-US" dirty="0"/>
          </a:p>
        </p:txBody>
      </p:sp>
      <p:sp>
        <p:nvSpPr>
          <p:cNvPr id="3" name="Content Placeholder 2"/>
          <p:cNvSpPr>
            <a:spLocks noGrp="1"/>
          </p:cNvSpPr>
          <p:nvPr>
            <p:ph idx="1"/>
          </p:nvPr>
        </p:nvSpPr>
        <p:spPr/>
        <p:txBody>
          <a:bodyPr/>
          <a:lstStyle/>
          <a:p>
            <a:pPr lvl="1">
              <a:buNone/>
            </a:pPr>
            <a:endParaRPr lang="en-GB" dirty="0" smtClean="0"/>
          </a:p>
          <a:p>
            <a:r>
              <a:rPr lang="en-GB" dirty="0" smtClean="0"/>
              <a:t>The power of collision detection</a:t>
            </a:r>
          </a:p>
          <a:p>
            <a:pPr lvl="1"/>
            <a:r>
              <a:rPr lang="en-GB" dirty="0" smtClean="0"/>
              <a:t>For instance, a transmitter </a:t>
            </a:r>
            <a:r>
              <a:rPr lang="en-GB" i="1" dirty="0" smtClean="0"/>
              <a:t>s</a:t>
            </a:r>
            <a:r>
              <a:rPr lang="en-GB" dirty="0" smtClean="0"/>
              <a:t> can figure out if it transmitted alone. If </a:t>
            </a:r>
            <a:r>
              <a:rPr lang="en-GB" i="1" dirty="0" smtClean="0"/>
              <a:t>s </a:t>
            </a:r>
            <a:r>
              <a:rPr lang="en-GB" dirty="0" smtClean="0"/>
              <a:t>was alone (case 1), all but </a:t>
            </a:r>
            <a:r>
              <a:rPr lang="en-GB" i="1" dirty="0" smtClean="0"/>
              <a:t>s </a:t>
            </a:r>
            <a:r>
              <a:rPr lang="en-GB" dirty="0" smtClean="0"/>
              <a:t>should transmit in the next time slot; if </a:t>
            </a:r>
            <a:r>
              <a:rPr lang="en-GB" i="1" dirty="0" smtClean="0"/>
              <a:t>s</a:t>
            </a:r>
            <a:r>
              <a:rPr lang="en-GB" dirty="0" smtClean="0"/>
              <a:t> was not alone (0 or </a:t>
            </a:r>
            <a:r>
              <a:rPr lang="en-GB" dirty="0" smtClean="0">
                <a:latin typeface="cmsy10"/>
              </a:rPr>
              <a:t>¸</a:t>
            </a:r>
            <a:r>
              <a:rPr lang="en-GB" dirty="0" smtClean="0"/>
              <a:t>2), all should remain silent in the next time slot. Using this trick we may elect a </a:t>
            </a:r>
            <a:r>
              <a:rPr lang="en-GB" dirty="0" smtClean="0">
                <a:solidFill>
                  <a:srgbClr val="FF0000"/>
                </a:solidFill>
              </a:rPr>
              <a:t>“leader”</a:t>
            </a:r>
            <a:r>
              <a:rPr lang="en-GB" dirty="0" smtClean="0"/>
              <a:t>.</a:t>
            </a:r>
          </a:p>
          <a:p>
            <a:pPr lvl="1"/>
            <a:r>
              <a:rPr lang="en-GB" dirty="0" smtClean="0"/>
              <a:t>Similarly all can figure out if there was </a:t>
            </a:r>
            <a:r>
              <a:rPr lang="en-GB" dirty="0" smtClean="0">
                <a:solidFill>
                  <a:srgbClr val="FF0000"/>
                </a:solidFill>
              </a:rPr>
              <a:t>at least one sender</a:t>
            </a:r>
            <a:r>
              <a:rPr lang="en-GB" dirty="0" smtClean="0"/>
              <a:t>.</a:t>
            </a:r>
          </a:p>
          <a:p>
            <a:pPr lvl="1"/>
            <a:endParaRPr lang="en-GB" dirty="0" smtClean="0"/>
          </a:p>
          <a:p>
            <a:r>
              <a:rPr lang="en-GB" dirty="0" smtClean="0"/>
              <a:t>Also, we can get a rough estimate of the number of nodes quickly</a:t>
            </a:r>
          </a:p>
          <a:p>
            <a:pPr lvl="1"/>
            <a:r>
              <a:rPr lang="en-GB" dirty="0" smtClean="0"/>
              <a:t>Just reduce the sending probability …                   … aggressively</a:t>
            </a:r>
          </a:p>
          <a:p>
            <a:pPr lvl="1"/>
            <a:r>
              <a:rPr lang="en-GB" dirty="0" smtClean="0"/>
              <a:t>Indeed, in round k, send with probability             , for </a:t>
            </a:r>
            <a:r>
              <a:rPr lang="en-GB" i="1" dirty="0" smtClean="0"/>
              <a:t>k</a:t>
            </a:r>
            <a:r>
              <a:rPr lang="en-GB" dirty="0" smtClean="0"/>
              <a:t> </a:t>
            </a:r>
            <a:r>
              <a:rPr lang="en-GB" dirty="0" smtClean="0">
                <a:latin typeface="cmsy10"/>
              </a:rPr>
              <a:t>¸</a:t>
            </a:r>
            <a:r>
              <a:rPr lang="en-GB" dirty="0" smtClean="0"/>
              <a:t> 0.</a:t>
            </a:r>
          </a:p>
          <a:p>
            <a:pPr lvl="1"/>
            <a:r>
              <a:rPr lang="en-GB" dirty="0" smtClean="0"/>
              <a:t>This becomes interesting if it is about equal to 1/</a:t>
            </a:r>
            <a:r>
              <a:rPr lang="en-GB" i="1" dirty="0" smtClean="0"/>
              <a:t>n</a:t>
            </a:r>
            <a:r>
              <a:rPr lang="en-GB" dirty="0" smtClean="0"/>
              <a:t>, that is </a:t>
            </a:r>
            <a:r>
              <a:rPr lang="en-GB" i="1" dirty="0" smtClean="0"/>
              <a:t>k</a:t>
            </a:r>
            <a:r>
              <a:rPr lang="en-GB" dirty="0" smtClean="0"/>
              <a:t> </a:t>
            </a:r>
            <a:r>
              <a:rPr lang="en-GB" dirty="0" smtClean="0">
                <a:latin typeface="cmsy10"/>
              </a:rPr>
              <a:t>¼</a:t>
            </a:r>
            <a:r>
              <a:rPr lang="en-GB" dirty="0" smtClean="0"/>
              <a:t> √</a:t>
            </a:r>
            <a:r>
              <a:rPr lang="en-GB" dirty="0" err="1" smtClean="0"/>
              <a:t>loglog</a:t>
            </a:r>
            <a:r>
              <a:rPr lang="en-GB" dirty="0" smtClean="0"/>
              <a:t> </a:t>
            </a:r>
            <a:r>
              <a:rPr lang="en-GB" i="1" dirty="0" smtClean="0"/>
              <a:t>n</a:t>
            </a:r>
            <a:r>
              <a:rPr lang="en-GB" dirty="0" smtClean="0"/>
              <a:t>.</a:t>
            </a:r>
          </a:p>
          <a:p>
            <a:pPr lvl="1"/>
            <a:r>
              <a:rPr lang="en-GB" dirty="0" smtClean="0"/>
              <a:t>Now we check all </a:t>
            </a:r>
          </a:p>
          <a:p>
            <a:pPr lvl="1"/>
            <a:r>
              <a:rPr lang="en-GB" dirty="0" smtClean="0"/>
              <a:t>This costs </a:t>
            </a:r>
            <a:r>
              <a:rPr lang="en-GB" dirty="0" err="1" smtClean="0"/>
              <a:t>loglog</a:t>
            </a:r>
            <a:r>
              <a:rPr lang="en-GB" dirty="0" smtClean="0"/>
              <a:t> </a:t>
            </a:r>
            <a:r>
              <a:rPr lang="en-GB" i="1" dirty="0" smtClean="0"/>
              <a:t>n</a:t>
            </a:r>
            <a:r>
              <a:rPr lang="en-GB" dirty="0" smtClean="0"/>
              <a:t> time, approximating </a:t>
            </a:r>
            <a:r>
              <a:rPr lang="en-GB" i="1" dirty="0" smtClean="0"/>
              <a:t>n</a:t>
            </a:r>
            <a:r>
              <a:rPr lang="en-GB" dirty="0" smtClean="0"/>
              <a:t> well </a:t>
            </a:r>
          </a:p>
          <a:p>
            <a:pPr lvl="1"/>
            <a:r>
              <a:rPr lang="en-GB" dirty="0" smtClean="0"/>
              <a:t>After this phase only </a:t>
            </a:r>
            <a:r>
              <a:rPr lang="en-GB" dirty="0" err="1" smtClean="0"/>
              <a:t>logloglog</a:t>
            </a:r>
            <a:r>
              <a:rPr lang="en-GB" dirty="0" smtClean="0"/>
              <a:t> </a:t>
            </a:r>
            <a:r>
              <a:rPr lang="en-GB" i="1" dirty="0" smtClean="0"/>
              <a:t>n</a:t>
            </a:r>
            <a:r>
              <a:rPr lang="en-GB" dirty="0" smtClean="0"/>
              <a:t> nodes survive.</a:t>
            </a:r>
          </a:p>
          <a:p>
            <a:pPr lvl="1"/>
            <a:r>
              <a:rPr lang="en-GB" dirty="0" smtClean="0"/>
              <a:t>With so few nodes, </a:t>
            </a:r>
            <a:r>
              <a:rPr lang="en-GB" dirty="0" err="1" smtClean="0"/>
              <a:t>loglog</a:t>
            </a:r>
            <a:r>
              <a:rPr lang="en-GB" dirty="0" smtClean="0"/>
              <a:t> </a:t>
            </a:r>
            <a:r>
              <a:rPr lang="en-GB" i="1" dirty="0" smtClean="0"/>
              <a:t>n </a:t>
            </a:r>
            <a:r>
              <a:rPr lang="en-GB" dirty="0" smtClean="0"/>
              <a:t>tests are enough</a:t>
            </a:r>
            <a:r>
              <a:rPr lang="en-GB" i="1" dirty="0" smtClean="0"/>
              <a:t>.</a:t>
            </a:r>
          </a:p>
          <a:p>
            <a:pPr lvl="1"/>
            <a:r>
              <a:rPr lang="en-GB" dirty="0" smtClean="0"/>
              <a:t>The total time is </a:t>
            </a:r>
            <a:r>
              <a:rPr lang="en-GB" dirty="0" smtClean="0">
                <a:solidFill>
                  <a:srgbClr val="FF0000"/>
                </a:solidFill>
              </a:rPr>
              <a:t>O(</a:t>
            </a:r>
            <a:r>
              <a:rPr lang="en-GB" dirty="0" err="1" smtClean="0">
                <a:solidFill>
                  <a:srgbClr val="FF0000"/>
                </a:solidFill>
              </a:rPr>
              <a:t>loglog</a:t>
            </a:r>
            <a:r>
              <a:rPr lang="en-GB" dirty="0" smtClean="0">
                <a:solidFill>
                  <a:srgbClr val="FF0000"/>
                </a:solidFill>
              </a:rPr>
              <a:t> </a:t>
            </a:r>
            <a:r>
              <a:rPr lang="en-GB" i="1" dirty="0" smtClean="0">
                <a:solidFill>
                  <a:srgbClr val="FF0000"/>
                </a:solidFill>
              </a:rPr>
              <a:t>n</a:t>
            </a:r>
            <a:r>
              <a:rPr lang="en-GB" dirty="0" smtClean="0">
                <a:solidFill>
                  <a:srgbClr val="FF0000"/>
                </a:solidFill>
              </a:rPr>
              <a:t>) </a:t>
            </a:r>
            <a:r>
              <a:rPr lang="en-GB" dirty="0" smtClean="0"/>
              <a:t>in expectation.</a:t>
            </a:r>
          </a:p>
        </p:txBody>
      </p:sp>
      <p:pic>
        <p:nvPicPr>
          <p:cNvPr id="5" name="Picture 2"/>
          <p:cNvPicPr>
            <a:picLocks noChangeAspect="1" noChangeArrowheads="1"/>
          </p:cNvPicPr>
          <p:nvPr/>
        </p:nvPicPr>
        <p:blipFill>
          <a:blip r:embed="rId6" cstate="print"/>
          <a:srcRect l="44690" b="43636"/>
          <a:stretch>
            <a:fillRect/>
          </a:stretch>
        </p:blipFill>
        <p:spPr bwMode="auto">
          <a:xfrm>
            <a:off x="6613298" y="4901515"/>
            <a:ext cx="2530703" cy="1956486"/>
          </a:xfrm>
          <a:prstGeom prst="rect">
            <a:avLst/>
          </a:prstGeom>
          <a:noFill/>
          <a:ln w="9525">
            <a:noFill/>
            <a:miter lim="800000"/>
            <a:headEnd/>
            <a:tailEnd/>
          </a:ln>
          <a:effectLst/>
        </p:spPr>
      </p:pic>
      <p:pic>
        <p:nvPicPr>
          <p:cNvPr id="9" name="Picture 8" descr="TP_tmp.emf"/>
          <p:cNvPicPr>
            <a:picLocks noChangeAspect="1"/>
          </p:cNvPicPr>
          <p:nvPr>
            <p:custDataLst>
              <p:tags r:id="rId1"/>
            </p:custDataLst>
          </p:nvPr>
        </p:nvPicPr>
        <p:blipFill>
          <a:blip r:embed="rId7" cstate="print"/>
          <a:stretch>
            <a:fillRect/>
          </a:stretch>
        </p:blipFill>
        <p:spPr bwMode="auto">
          <a:xfrm>
            <a:off x="5387547" y="3902891"/>
            <a:ext cx="764941" cy="496955"/>
          </a:xfrm>
          <a:prstGeom prst="rect">
            <a:avLst/>
          </a:prstGeom>
          <a:noFill/>
          <a:ln/>
          <a:effectLst/>
        </p:spPr>
      </p:pic>
      <p:pic>
        <p:nvPicPr>
          <p:cNvPr id="15" name="Picture 14" descr="TP_tmp.emf"/>
          <p:cNvPicPr>
            <a:picLocks noChangeAspect="1"/>
          </p:cNvPicPr>
          <p:nvPr>
            <p:custDataLst>
              <p:tags r:id="rId2"/>
            </p:custDataLst>
          </p:nvPr>
        </p:nvPicPr>
        <p:blipFill>
          <a:blip r:embed="rId8" cstate="print"/>
          <a:stretch>
            <a:fillRect/>
          </a:stretch>
        </p:blipFill>
        <p:spPr bwMode="auto">
          <a:xfrm>
            <a:off x="3096485" y="4678158"/>
            <a:ext cx="2027673" cy="380784"/>
          </a:xfrm>
          <a:prstGeom prst="rect">
            <a:avLst/>
          </a:prstGeom>
          <a:noFill/>
          <a:ln/>
          <a:effectLst/>
        </p:spPr>
      </p:pic>
      <p:pic>
        <p:nvPicPr>
          <p:cNvPr id="17" name="Picture 16" descr="TP_tmp.emf"/>
          <p:cNvPicPr>
            <a:picLocks noChangeAspect="1"/>
          </p:cNvPicPr>
          <p:nvPr>
            <p:custDataLst>
              <p:tags r:id="rId3"/>
            </p:custDataLst>
          </p:nvPr>
        </p:nvPicPr>
        <p:blipFill>
          <a:blip r:embed="rId9" cstate="print"/>
          <a:stretch>
            <a:fillRect/>
          </a:stretch>
        </p:blipFill>
        <p:spPr bwMode="auto">
          <a:xfrm>
            <a:off x="5912842" y="4978840"/>
            <a:ext cx="522114" cy="378674"/>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dirty="0" smtClean="0"/>
              <a:t>Seeing Through Walls!</a:t>
            </a:r>
            <a:endParaRPr lang="en-US" dirty="0"/>
          </a:p>
        </p:txBody>
      </p:sp>
      <p:sp>
        <p:nvSpPr>
          <p:cNvPr id="248835" name="Rectangle 3"/>
          <p:cNvSpPr>
            <a:spLocks noGrp="1" noChangeArrowheads="1"/>
          </p:cNvSpPr>
          <p:nvPr>
            <p:ph type="body" idx="1"/>
          </p:nvPr>
        </p:nvSpPr>
        <p:spPr>
          <a:xfrm>
            <a:off x="723900" y="685816"/>
            <a:ext cx="7772400" cy="4953000"/>
          </a:xfrm>
        </p:spPr>
        <p:txBody>
          <a:bodyPr/>
          <a:lstStyle/>
          <a:p>
            <a:pPr>
              <a:lnSpc>
                <a:spcPct val="80000"/>
              </a:lnSpc>
            </a:pPr>
            <a:endParaRPr lang="en-US" sz="2000" dirty="0" smtClean="0"/>
          </a:p>
          <a:p>
            <a:pPr>
              <a:lnSpc>
                <a:spcPct val="80000"/>
              </a:lnSpc>
            </a:pPr>
            <a:r>
              <a:rPr lang="en-US" dirty="0" smtClean="0"/>
              <a:t>S</a:t>
            </a:r>
            <a:r>
              <a:rPr lang="en-US" sz="2000" dirty="0" smtClean="0"/>
              <a:t>choolboy</a:t>
            </a:r>
            <a:r>
              <a:rPr lang="de-CH" dirty="0" smtClean="0"/>
              <a:t>‘</a:t>
            </a:r>
            <a:r>
              <a:rPr lang="de-CH" sz="2000" dirty="0" smtClean="0"/>
              <a:t>s </a:t>
            </a:r>
            <a:r>
              <a:rPr lang="en-US" sz="2000" dirty="0" smtClean="0"/>
              <a:t>dream</a:t>
            </a:r>
            <a:r>
              <a:rPr lang="en-GB" dirty="0" smtClean="0"/>
              <a:t>, </a:t>
            </a:r>
            <a:r>
              <a:rPr lang="en-GB" smtClean="0"/>
              <a:t>now “reality” thank to </a:t>
            </a:r>
            <a:r>
              <a:rPr lang="en-GB" dirty="0" smtClean="0"/>
              <a:t>sensor networks...</a:t>
            </a:r>
          </a:p>
        </p:txBody>
      </p:sp>
      <p:sp>
        <p:nvSpPr>
          <p:cNvPr id="7" name="TextBox 6"/>
          <p:cNvSpPr txBox="1"/>
          <p:nvPr/>
        </p:nvSpPr>
        <p:spPr>
          <a:xfrm>
            <a:off x="6847405" y="440872"/>
            <a:ext cx="1936749" cy="276999"/>
          </a:xfrm>
          <a:prstGeom prst="rect">
            <a:avLst/>
          </a:prstGeom>
          <a:noFill/>
        </p:spPr>
        <p:txBody>
          <a:bodyPr wrap="none" rtlCol="0">
            <a:spAutoFit/>
          </a:bodyPr>
          <a:lstStyle/>
          <a:p>
            <a:r>
              <a:rPr lang="en-US" sz="1200" dirty="0" smtClean="0"/>
              <a:t>[Wilson, </a:t>
            </a:r>
            <a:r>
              <a:rPr lang="en-US" sz="1200" dirty="0" err="1" smtClean="0"/>
              <a:t>Patwari</a:t>
            </a:r>
            <a:r>
              <a:rPr lang="en-US" sz="1200" dirty="0" smtClean="0"/>
              <a:t>, U. Utah]</a:t>
            </a:r>
            <a:endParaRPr lang="en-US" sz="1200" dirty="0"/>
          </a:p>
        </p:txBody>
      </p:sp>
      <p:pic>
        <p:nvPicPr>
          <p:cNvPr id="8" name="seeingthroughwallsbasic.mp4">
            <a:hlinkClick r:id="" action="ppaction://media"/>
          </p:cNvPr>
          <p:cNvPicPr>
            <a:picLocks noRot="1" noChangeAspect="1"/>
          </p:cNvPicPr>
          <p:nvPr>
            <a:videoFile r:link="rId1"/>
          </p:nvPr>
        </p:nvPicPr>
        <p:blipFill>
          <a:blip r:embed="rId5" cstate="print"/>
          <a:stretch>
            <a:fillRect/>
          </a:stretch>
        </p:blipFill>
        <p:spPr>
          <a:xfrm>
            <a:off x="612315" y="2718711"/>
            <a:ext cx="3886200" cy="2914650"/>
          </a:xfrm>
          <a:prstGeom prst="rect">
            <a:avLst/>
          </a:prstGeom>
        </p:spPr>
      </p:pic>
      <p:pic>
        <p:nvPicPr>
          <p:cNvPr id="9" name="seeingthroughwallsadvanced.mp4">
            <a:hlinkClick r:id="" action="ppaction://media"/>
          </p:cNvPr>
          <p:cNvPicPr>
            <a:picLocks noRot="1" noChangeAspect="1"/>
          </p:cNvPicPr>
          <p:nvPr>
            <a:videoFile r:link="rId2"/>
          </p:nvPr>
        </p:nvPicPr>
        <p:blipFill>
          <a:blip r:embed="rId5" cstate="print"/>
          <a:stretch>
            <a:fillRect/>
          </a:stretch>
        </p:blipFill>
        <p:spPr>
          <a:xfrm>
            <a:off x="4781544" y="2710545"/>
            <a:ext cx="3897086" cy="2922815"/>
          </a:xfrm>
          <a:prstGeom prst="rect">
            <a:avLst/>
          </a:prstGeom>
        </p:spPr>
      </p:pic>
      <p:pic>
        <p:nvPicPr>
          <p:cNvPr id="161794" name="Picture 2"/>
          <p:cNvPicPr>
            <a:picLocks noChangeAspect="1" noChangeArrowheads="1"/>
          </p:cNvPicPr>
          <p:nvPr/>
        </p:nvPicPr>
        <p:blipFill>
          <a:blip r:embed="rId6" cstate="print"/>
          <a:srcRect/>
          <a:stretch>
            <a:fillRect/>
          </a:stretch>
        </p:blipFill>
        <p:spPr bwMode="auto">
          <a:xfrm>
            <a:off x="0" y="1476921"/>
            <a:ext cx="9144000" cy="537823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17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9"/>
                                        </p:tgtEl>
                                      </p:cBhvr>
                                    </p:cmd>
                                  </p:childTnLst>
                                </p:cTn>
                              </p:par>
                            </p:childTnLst>
                          </p:cTn>
                        </p:par>
                      </p:childTnLst>
                    </p:cTn>
                  </p:par>
                </p:childTnLst>
              </p:cTn>
              <p:nextCondLst>
                <p:cond evt="onClick" delay="0">
                  <p:tgtEl>
                    <p:spTgt spid="9"/>
                  </p:tgtEl>
                </p:cond>
              </p:nextCondLst>
            </p:seq>
            <p:video>
              <p:cMediaNode>
                <p:cTn id="18"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1" name="Rectangle 2"/>
          <p:cNvSpPr>
            <a:spLocks noGrp="1" noChangeArrowheads="1"/>
          </p:cNvSpPr>
          <p:nvPr>
            <p:ph type="title"/>
          </p:nvPr>
        </p:nvSpPr>
        <p:spPr/>
        <p:txBody>
          <a:bodyPr/>
          <a:lstStyle/>
          <a:p>
            <a:pPr eaLnBrk="1" hangingPunct="1"/>
            <a:r>
              <a:rPr lang="en-US" dirty="0" smtClean="0"/>
              <a:t>The best </a:t>
            </a:r>
            <a:r>
              <a:rPr lang="en-US" dirty="0" smtClean="0">
                <a:solidFill>
                  <a:srgbClr val="FF0000"/>
                </a:solidFill>
              </a:rPr>
              <a:t>multi-hop</a:t>
            </a:r>
            <a:r>
              <a:rPr lang="en-US" dirty="0" smtClean="0"/>
              <a:t> MAC protocol?!?</a:t>
            </a:r>
          </a:p>
        </p:txBody>
      </p:sp>
      <p:sp>
        <p:nvSpPr>
          <p:cNvPr id="419842" name="Rectangle 3"/>
          <p:cNvSpPr>
            <a:spLocks noGrp="1" noChangeArrowheads="1"/>
          </p:cNvSpPr>
          <p:nvPr>
            <p:ph idx="1"/>
          </p:nvPr>
        </p:nvSpPr>
        <p:spPr/>
        <p:txBody>
          <a:bodyPr/>
          <a:lstStyle/>
          <a:p>
            <a:pPr eaLnBrk="1" hangingPunct="1"/>
            <a:endParaRPr lang="en-US" dirty="0" smtClean="0"/>
          </a:p>
          <a:p>
            <a:pPr eaLnBrk="1" hangingPunct="1"/>
            <a:r>
              <a:rPr lang="en-US" dirty="0" smtClean="0"/>
              <a:t>As in single-hop, there cannot be a best MAC protocol.</a:t>
            </a:r>
          </a:p>
          <a:p>
            <a:pPr lvl="1"/>
            <a:r>
              <a:rPr lang="en-US" dirty="0" smtClean="0"/>
              <a:t>Energy-efficiency vs. throughput vs. delay</a:t>
            </a:r>
          </a:p>
          <a:p>
            <a:pPr lvl="1"/>
            <a:r>
              <a:rPr lang="en-GB" dirty="0" smtClean="0"/>
              <a:t>Worst-case guarantees vs. best-effort</a:t>
            </a:r>
          </a:p>
          <a:p>
            <a:pPr lvl="1"/>
            <a:r>
              <a:rPr lang="en-GB" dirty="0" smtClean="0"/>
              <a:t>Centralized/offline vs. distributed/online</a:t>
            </a:r>
          </a:p>
          <a:p>
            <a:pPr eaLnBrk="1" hangingPunct="1"/>
            <a:endParaRPr lang="en-GB" dirty="0" smtClean="0"/>
          </a:p>
          <a:p>
            <a:pPr eaLnBrk="1" hangingPunct="1"/>
            <a:r>
              <a:rPr lang="en-GB" dirty="0" smtClean="0"/>
              <a:t>Multi-hop challenges?</a:t>
            </a:r>
          </a:p>
          <a:p>
            <a:pPr lvl="1"/>
            <a:r>
              <a:rPr lang="en-GB" dirty="0" smtClean="0"/>
              <a:t>Random topology vs. worst-case graph vs. worst-case UDG vs. …</a:t>
            </a:r>
            <a:endParaRPr lang="en-US" dirty="0" smtClean="0"/>
          </a:p>
          <a:p>
            <a:pPr lvl="1" eaLnBrk="1" hangingPunct="1"/>
            <a:r>
              <a:rPr lang="en-GB" sz="1800" dirty="0" smtClean="0"/>
              <a:t>Network layer: local broadcast vs. all-to-all vs. broadcast/echo</a:t>
            </a:r>
          </a:p>
          <a:p>
            <a:pPr lvl="1" eaLnBrk="1" hangingPunct="1"/>
            <a:r>
              <a:rPr lang="en-GB" sz="1800" dirty="0" smtClean="0"/>
              <a:t>Transport layer: continuous data vs. bursts vs</a:t>
            </a:r>
            <a:r>
              <a:rPr lang="en-GB" dirty="0" smtClean="0"/>
              <a:t>. …</a:t>
            </a:r>
          </a:p>
          <a:p>
            <a:pPr lvl="1" eaLnBrk="1" hangingPunct="1"/>
            <a:endParaRPr lang="en-GB" sz="1800" dirty="0" smtClean="0"/>
          </a:p>
          <a:p>
            <a:r>
              <a:rPr lang="en-GB" dirty="0" smtClean="0"/>
              <a:t>We need a simple </a:t>
            </a:r>
            <a:r>
              <a:rPr lang="en-GB" dirty="0" smtClean="0">
                <a:solidFill>
                  <a:srgbClr val="FF0000"/>
                </a:solidFill>
              </a:rPr>
              <a:t>multi-hop case study</a:t>
            </a:r>
          </a:p>
          <a:p>
            <a:pPr lvl="1" eaLnBrk="1" hangingPunct="1"/>
            <a:r>
              <a:rPr lang="en-GB" dirty="0" smtClean="0"/>
              <a:t>T</a:t>
            </a:r>
            <a:r>
              <a:rPr lang="en-GB" sz="1800" dirty="0" smtClean="0"/>
              <a:t>he “Broadcasting” Problem</a:t>
            </a:r>
            <a:endParaRPr lang="en-US" sz="18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1"/>
          <p:cNvSpPr>
            <a:spLocks noGrp="1"/>
          </p:cNvSpPr>
          <p:nvPr>
            <p:ph type="title"/>
          </p:nvPr>
        </p:nvSpPr>
        <p:spPr/>
        <p:txBody>
          <a:bodyPr/>
          <a:lstStyle/>
          <a:p>
            <a:pPr eaLnBrk="1" hangingPunct="1"/>
            <a:r>
              <a:rPr lang="en-GB" smtClean="0"/>
              <a:t>Model</a:t>
            </a:r>
            <a:endParaRPr lang="en-US" smtClean="0"/>
          </a:p>
        </p:txBody>
      </p:sp>
      <p:sp>
        <p:nvSpPr>
          <p:cNvPr id="421890" name="Content Placeholder 2"/>
          <p:cNvSpPr>
            <a:spLocks noGrp="1"/>
          </p:cNvSpPr>
          <p:nvPr>
            <p:ph idx="1"/>
          </p:nvPr>
        </p:nvSpPr>
        <p:spPr/>
        <p:txBody>
          <a:bodyPr/>
          <a:lstStyle/>
          <a:p>
            <a:pPr eaLnBrk="1" hangingPunct="1"/>
            <a:endParaRPr lang="en-GB" dirty="0" smtClean="0"/>
          </a:p>
          <a:p>
            <a:pPr eaLnBrk="1" hangingPunct="1"/>
            <a:r>
              <a:rPr lang="en-GB" dirty="0" smtClean="0"/>
              <a:t>Network is an undirected graph (arbitrary, not UDG)</a:t>
            </a:r>
          </a:p>
          <a:p>
            <a:pPr lvl="1" eaLnBrk="1" hangingPunct="1"/>
            <a:r>
              <a:rPr lang="en-GB" sz="1800" dirty="0" smtClean="0"/>
              <a:t>Nodes do not know topology of graph</a:t>
            </a:r>
          </a:p>
          <a:p>
            <a:pPr eaLnBrk="1" hangingPunct="1"/>
            <a:r>
              <a:rPr lang="en-GB" dirty="0" smtClean="0"/>
              <a:t>Synchronous rounds</a:t>
            </a:r>
          </a:p>
          <a:p>
            <a:pPr lvl="1" eaLnBrk="1" hangingPunct="1"/>
            <a:r>
              <a:rPr lang="en-GB" dirty="0" smtClean="0"/>
              <a:t>Again, n</a:t>
            </a:r>
            <a:r>
              <a:rPr lang="en-GB" sz="1800" dirty="0" smtClean="0"/>
              <a:t>odes can either transmit or receive</a:t>
            </a:r>
          </a:p>
          <a:p>
            <a:pPr eaLnBrk="1" hangingPunct="1"/>
            <a:r>
              <a:rPr lang="en-GB" dirty="0" smtClean="0"/>
              <a:t>Message is received if exactly one </a:t>
            </a:r>
            <a:r>
              <a:rPr lang="en-GB" dirty="0" err="1" smtClean="0"/>
              <a:t>neighbor</a:t>
            </a:r>
            <a:r>
              <a:rPr lang="en-GB" dirty="0" smtClean="0"/>
              <a:t> transmits</a:t>
            </a:r>
          </a:p>
          <a:p>
            <a:pPr lvl="1" eaLnBrk="1" hangingPunct="1"/>
            <a:r>
              <a:rPr lang="en-GB" sz="1800" dirty="0" smtClean="0"/>
              <a:t>Without collision detection: That is, a node cannot distinguish whether </a:t>
            </a:r>
            <a:br>
              <a:rPr lang="en-GB" sz="1800" dirty="0" smtClean="0"/>
            </a:br>
            <a:r>
              <a:rPr lang="en-GB" sz="1800" dirty="0" smtClean="0"/>
              <a:t>0 or 2 or more </a:t>
            </a:r>
            <a:r>
              <a:rPr lang="en-GB" sz="1800" dirty="0" err="1" smtClean="0"/>
              <a:t>neighbors</a:t>
            </a:r>
            <a:r>
              <a:rPr lang="en-GB" sz="1800" dirty="0" smtClean="0"/>
              <a:t> transmit</a:t>
            </a:r>
          </a:p>
          <a:p>
            <a:pPr lvl="1" eaLnBrk="1" hangingPunct="1"/>
            <a:endParaRPr lang="en-GB" sz="1800" dirty="0" smtClean="0"/>
          </a:p>
          <a:p>
            <a:pPr eaLnBrk="1" hangingPunct="1"/>
            <a:r>
              <a:rPr lang="en-GB" dirty="0" smtClean="0"/>
              <a:t>We study the </a:t>
            </a:r>
            <a:r>
              <a:rPr lang="en-GB" dirty="0" smtClean="0">
                <a:solidFill>
                  <a:srgbClr val="FF0000"/>
                </a:solidFill>
              </a:rPr>
              <a:t>broadcasting problem </a:t>
            </a:r>
          </a:p>
          <a:p>
            <a:pPr lvl="1" eaLnBrk="1" hangingPunct="1"/>
            <a:r>
              <a:rPr lang="en-GB" sz="1800" dirty="0" smtClean="0"/>
              <a:t>sort of multi-</a:t>
            </a:r>
            <a:r>
              <a:rPr lang="en-GB" dirty="0" smtClean="0"/>
              <a:t>hop </a:t>
            </a:r>
            <a:r>
              <a:rPr lang="en-GB" sz="1800" dirty="0" smtClean="0"/>
              <a:t>MAC layer, not quite</a:t>
            </a:r>
          </a:p>
          <a:p>
            <a:pPr lvl="1" eaLnBrk="1" hangingPunct="1"/>
            <a:r>
              <a:rPr lang="en-GB" sz="1800" dirty="0" smtClean="0"/>
              <a:t>Initially only source has message</a:t>
            </a:r>
          </a:p>
          <a:p>
            <a:pPr lvl="1" eaLnBrk="1" hangingPunct="1"/>
            <a:r>
              <a:rPr lang="en-GB" sz="1800" dirty="0" smtClean="0"/>
              <a:t>finally every node has message</a:t>
            </a:r>
          </a:p>
          <a:p>
            <a:pPr lvl="1" eaLnBrk="1" hangingPunct="1"/>
            <a:endParaRPr lang="en-GB" sz="1800" dirty="0" smtClean="0"/>
          </a:p>
          <a:p>
            <a:pPr eaLnBrk="1" hangingPunct="1"/>
            <a:r>
              <a:rPr lang="en-GB" dirty="0" smtClean="0"/>
              <a:t>How long does this take?!?</a:t>
            </a:r>
          </a:p>
        </p:txBody>
      </p:sp>
      <p:pic>
        <p:nvPicPr>
          <p:cNvPr id="421891" name="Picture 2"/>
          <p:cNvPicPr>
            <a:picLocks noChangeAspect="1" noChangeArrowheads="1"/>
          </p:cNvPicPr>
          <p:nvPr/>
        </p:nvPicPr>
        <p:blipFill>
          <a:blip r:embed="rId3" cstate="print"/>
          <a:srcRect/>
          <a:stretch>
            <a:fillRect/>
          </a:stretch>
        </p:blipFill>
        <p:spPr bwMode="auto">
          <a:xfrm>
            <a:off x="5150841" y="4258962"/>
            <a:ext cx="3993158" cy="22799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0">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1890">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1890">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1890">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189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itle 1"/>
          <p:cNvSpPr>
            <a:spLocks noGrp="1"/>
          </p:cNvSpPr>
          <p:nvPr>
            <p:ph type="title"/>
          </p:nvPr>
        </p:nvSpPr>
        <p:spPr/>
        <p:txBody>
          <a:bodyPr/>
          <a:lstStyle/>
          <a:p>
            <a:pPr eaLnBrk="1" hangingPunct="1"/>
            <a:r>
              <a:rPr lang="en-GB" dirty="0" smtClean="0"/>
              <a:t>Deterministic Anonymous Algorithms</a:t>
            </a:r>
            <a:endParaRPr lang="en-US" dirty="0" smtClean="0"/>
          </a:p>
        </p:txBody>
      </p:sp>
      <p:sp>
        <p:nvSpPr>
          <p:cNvPr id="423938" name="Content Placeholder 2"/>
          <p:cNvSpPr>
            <a:spLocks noGrp="1"/>
          </p:cNvSpPr>
          <p:nvPr>
            <p:ph idx="1"/>
          </p:nvPr>
        </p:nvSpPr>
        <p:spPr>
          <a:xfrm>
            <a:off x="468314" y="836613"/>
            <a:ext cx="4882620" cy="5337175"/>
          </a:xfrm>
        </p:spPr>
        <p:txBody>
          <a:bodyPr/>
          <a:lstStyle/>
          <a:p>
            <a:pPr eaLnBrk="1" hangingPunct="1"/>
            <a:endParaRPr lang="en-GB" dirty="0" smtClean="0"/>
          </a:p>
          <a:p>
            <a:pPr eaLnBrk="1" hangingPunct="1"/>
            <a:r>
              <a:rPr lang="en-GB" dirty="0" smtClean="0"/>
              <a:t>If nodes are </a:t>
            </a:r>
            <a:r>
              <a:rPr lang="en-GB" dirty="0" smtClean="0">
                <a:solidFill>
                  <a:srgbClr val="FF0000"/>
                </a:solidFill>
              </a:rPr>
              <a:t>anonymous</a:t>
            </a:r>
            <a:r>
              <a:rPr lang="en-GB" dirty="0" smtClean="0"/>
              <a:t> (they have no node IDs), then one cannot solve the broadcast problem</a:t>
            </a:r>
          </a:p>
          <a:p>
            <a:pPr lvl="1" eaLnBrk="1" hangingPunct="1"/>
            <a:r>
              <a:rPr lang="en-GB" sz="1800" dirty="0" smtClean="0"/>
              <a:t>For the graph on the right nodes 1 and 2 always have the same input, and hence always do the same thing, and hence node 3 can never receive the message.</a:t>
            </a:r>
          </a:p>
          <a:p>
            <a:pPr lvl="1" eaLnBrk="1" hangingPunct="1"/>
            <a:endParaRPr lang="en-GB" sz="1800" dirty="0" smtClean="0"/>
          </a:p>
          <a:p>
            <a:pPr eaLnBrk="1" hangingPunct="1"/>
            <a:r>
              <a:rPr lang="en-GB" dirty="0" smtClean="0"/>
              <a:t>So, again, the nodes need IDs, or we need a randomized algorithm. We first study the </a:t>
            </a:r>
            <a:r>
              <a:rPr lang="en-GB" dirty="0" smtClean="0">
                <a:solidFill>
                  <a:srgbClr val="FF0000"/>
                </a:solidFill>
              </a:rPr>
              <a:t>deterministic</a:t>
            </a:r>
            <a:r>
              <a:rPr lang="en-GB" dirty="0" smtClean="0"/>
              <a:t> case!</a:t>
            </a:r>
          </a:p>
        </p:txBody>
      </p:sp>
      <p:pic>
        <p:nvPicPr>
          <p:cNvPr id="423939" name="Picture 2"/>
          <p:cNvPicPr>
            <a:picLocks noChangeAspect="1" noChangeArrowheads="1"/>
          </p:cNvPicPr>
          <p:nvPr/>
        </p:nvPicPr>
        <p:blipFill>
          <a:blip r:embed="rId3" cstate="print"/>
          <a:srcRect/>
          <a:stretch>
            <a:fillRect/>
          </a:stretch>
        </p:blipFill>
        <p:spPr bwMode="auto">
          <a:xfrm>
            <a:off x="6129868" y="1376363"/>
            <a:ext cx="2293408" cy="26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itle 1"/>
          <p:cNvSpPr>
            <a:spLocks noGrp="1"/>
          </p:cNvSpPr>
          <p:nvPr>
            <p:ph type="title"/>
          </p:nvPr>
        </p:nvSpPr>
        <p:spPr/>
        <p:txBody>
          <a:bodyPr/>
          <a:lstStyle/>
          <a:p>
            <a:pPr eaLnBrk="1" hangingPunct="1"/>
            <a:r>
              <a:rPr lang="en-GB" dirty="0" smtClean="0"/>
              <a:t>Deterministic algorithms (not anonymous)</a:t>
            </a:r>
            <a:endParaRPr lang="en-US" dirty="0" smtClean="0"/>
          </a:p>
        </p:txBody>
      </p:sp>
      <p:pic>
        <p:nvPicPr>
          <p:cNvPr id="423940" name="Picture 5"/>
          <p:cNvPicPr>
            <a:picLocks noChangeAspect="1" noChangeArrowheads="1"/>
          </p:cNvPicPr>
          <p:nvPr/>
        </p:nvPicPr>
        <p:blipFill>
          <a:blip r:embed="rId3" cstate="print"/>
          <a:srcRect/>
          <a:stretch>
            <a:fillRect/>
          </a:stretch>
        </p:blipFill>
        <p:spPr bwMode="auto">
          <a:xfrm>
            <a:off x="6062133" y="804606"/>
            <a:ext cx="3081867" cy="3929813"/>
          </a:xfrm>
          <a:prstGeom prst="rect">
            <a:avLst/>
          </a:prstGeom>
          <a:noFill/>
          <a:ln w="9525">
            <a:noFill/>
            <a:miter lim="800000"/>
            <a:headEnd/>
            <a:tailEnd/>
          </a:ln>
        </p:spPr>
      </p:pic>
      <p:sp>
        <p:nvSpPr>
          <p:cNvPr id="423938" name="Content Placeholder 2"/>
          <p:cNvSpPr>
            <a:spLocks noGrp="1"/>
          </p:cNvSpPr>
          <p:nvPr>
            <p:ph idx="1"/>
          </p:nvPr>
        </p:nvSpPr>
        <p:spPr>
          <a:xfrm>
            <a:off x="468313" y="836613"/>
            <a:ext cx="8197891" cy="5337175"/>
          </a:xfrm>
        </p:spPr>
        <p:txBody>
          <a:bodyPr/>
          <a:lstStyle/>
          <a:p>
            <a:pPr eaLnBrk="1" hangingPunct="1"/>
            <a:endParaRPr lang="en-GB" dirty="0" smtClean="0"/>
          </a:p>
          <a:p>
            <a:pPr eaLnBrk="1" hangingPunct="1"/>
            <a:r>
              <a:rPr lang="en-US" dirty="0" smtClean="0"/>
              <a:t>Consider the following network family:</a:t>
            </a:r>
          </a:p>
          <a:p>
            <a:pPr eaLnBrk="1" hangingPunct="1"/>
            <a:endParaRPr lang="en-US" dirty="0" smtClean="0"/>
          </a:p>
          <a:p>
            <a:pPr eaLnBrk="1" hangingPunct="1"/>
            <a:r>
              <a:rPr lang="en-US" i="1" dirty="0" smtClean="0"/>
              <a:t>n</a:t>
            </a:r>
            <a:r>
              <a:rPr lang="en-US" dirty="0" smtClean="0"/>
              <a:t>+2 nodes, 3 layers</a:t>
            </a:r>
          </a:p>
          <a:p>
            <a:pPr lvl="1" eaLnBrk="1" hangingPunct="1"/>
            <a:r>
              <a:rPr lang="en-US" sz="1800" dirty="0" smtClean="0"/>
              <a:t>First layer: source node (green)</a:t>
            </a:r>
          </a:p>
          <a:p>
            <a:pPr lvl="1" eaLnBrk="1" hangingPunct="1"/>
            <a:r>
              <a:rPr lang="en-US" sz="1800" dirty="0" smtClean="0"/>
              <a:t>Last layer: final node (red)</a:t>
            </a:r>
          </a:p>
          <a:p>
            <a:pPr lvl="1" eaLnBrk="1" hangingPunct="1"/>
            <a:r>
              <a:rPr lang="en-US" sz="1800" dirty="0" smtClean="0"/>
              <a:t>Middle layer: all other nodes (</a:t>
            </a:r>
            <a:r>
              <a:rPr lang="en-US" sz="1800" i="1" dirty="0" smtClean="0"/>
              <a:t>n</a:t>
            </a:r>
            <a:r>
              <a:rPr lang="en-US" sz="1800" dirty="0" smtClean="0"/>
              <a:t>) </a:t>
            </a:r>
          </a:p>
          <a:p>
            <a:pPr lvl="1"/>
            <a:r>
              <a:rPr lang="en-US" dirty="0" smtClean="0"/>
              <a:t>Source connected to all nodes in middle layer</a:t>
            </a:r>
          </a:p>
          <a:p>
            <a:pPr lvl="1"/>
            <a:r>
              <a:rPr lang="en-US" dirty="0" smtClean="0"/>
              <a:t>Middle layer consists of golden and blue nodes</a:t>
            </a:r>
          </a:p>
          <a:p>
            <a:pPr lvl="1"/>
            <a:r>
              <a:rPr lang="en-US" dirty="0" smtClean="0"/>
              <a:t>Golden nodes connect to red node,</a:t>
            </a:r>
            <a:br>
              <a:rPr lang="en-US" dirty="0" smtClean="0"/>
            </a:br>
            <a:r>
              <a:rPr lang="en-US" dirty="0" smtClean="0"/>
              <a:t>blue nodes don’t. </a:t>
            </a:r>
          </a:p>
          <a:p>
            <a:pPr eaLnBrk="1" hangingPunct="1"/>
            <a:endParaRPr lang="en-US" sz="1200" dirty="0" smtClean="0"/>
          </a:p>
          <a:p>
            <a:pPr eaLnBrk="1" hangingPunct="1"/>
            <a:r>
              <a:rPr lang="en-US" dirty="0" smtClean="0"/>
              <a:t>In one single step all middle nodes know message. </a:t>
            </a:r>
          </a:p>
          <a:p>
            <a:pPr eaLnBrk="1" hangingPunct="1"/>
            <a:r>
              <a:rPr lang="en-US" dirty="0" smtClean="0"/>
              <a:t>And…? The problem is that we don’t know the golden nodes!</a:t>
            </a:r>
          </a:p>
          <a:p>
            <a:pPr lvl="1" eaLnBrk="1" hangingPunct="1">
              <a:buFontTx/>
              <a:buNone/>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38">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9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p:nvPr>
        </p:nvSpPr>
        <p:spPr/>
        <p:txBody>
          <a:bodyPr/>
          <a:lstStyle/>
          <a:p>
            <a:r>
              <a:rPr lang="en-US" smtClean="0"/>
              <a:t>How to choose golden nodes?</a:t>
            </a:r>
          </a:p>
        </p:txBody>
      </p:sp>
      <p:sp>
        <p:nvSpPr>
          <p:cNvPr id="425986" name="Rectangle 3"/>
          <p:cNvSpPr>
            <a:spLocks noGrp="1" noChangeArrowheads="1"/>
          </p:cNvSpPr>
          <p:nvPr>
            <p:ph idx="1"/>
          </p:nvPr>
        </p:nvSpPr>
        <p:spPr>
          <a:xfrm>
            <a:off x="468313" y="853089"/>
            <a:ext cx="8207375" cy="5337175"/>
          </a:xfrm>
        </p:spPr>
        <p:txBody>
          <a:bodyPr/>
          <a:lstStyle/>
          <a:p>
            <a:r>
              <a:rPr lang="en-US" dirty="0" smtClean="0"/>
              <a:t>Task:</a:t>
            </a:r>
          </a:p>
          <a:p>
            <a:pPr lvl="1"/>
            <a:r>
              <a:rPr lang="en-US" sz="2000" dirty="0" smtClean="0"/>
              <a:t>Given deterministic algorithm, i.e., we have sets </a:t>
            </a:r>
            <a:r>
              <a:rPr lang="en-US" sz="2000" i="1" dirty="0" smtClean="0"/>
              <a:t>M</a:t>
            </a:r>
            <a:r>
              <a:rPr lang="en-US" sz="2000" i="1" baseline="-25000" dirty="0" smtClean="0"/>
              <a:t>i</a:t>
            </a:r>
            <a:r>
              <a:rPr lang="en-US" sz="2000" dirty="0" smtClean="0"/>
              <a:t> of nodes that transmit concurrently, first set </a:t>
            </a:r>
            <a:r>
              <a:rPr lang="en-US" sz="2000" i="1" dirty="0" smtClean="0">
                <a:latin typeface="Arial"/>
              </a:rPr>
              <a:t>M</a:t>
            </a:r>
            <a:r>
              <a:rPr lang="en-US" sz="2000" baseline="-25000" dirty="0" smtClean="0">
                <a:latin typeface="Arial"/>
              </a:rPr>
              <a:t>1</a:t>
            </a:r>
            <a:r>
              <a:rPr lang="en-US" sz="2000" dirty="0" smtClean="0"/>
              <a:t>, then </a:t>
            </a:r>
            <a:r>
              <a:rPr lang="en-US" sz="2000" i="1" dirty="0" smtClean="0">
                <a:latin typeface="Arial"/>
              </a:rPr>
              <a:t>M</a:t>
            </a:r>
            <a:r>
              <a:rPr lang="en-US" sz="2000" baseline="-25000" dirty="0" smtClean="0">
                <a:latin typeface="Arial"/>
              </a:rPr>
              <a:t>2</a:t>
            </a:r>
            <a:r>
              <a:rPr lang="en-US" sz="2000" dirty="0" smtClean="0"/>
              <a:t>, etc.</a:t>
            </a:r>
          </a:p>
          <a:p>
            <a:pPr lvl="1"/>
            <a:r>
              <a:rPr lang="en-US" sz="2000" dirty="0" smtClean="0"/>
              <a:t>Choose golden and blue nodes, such that no set </a:t>
            </a:r>
            <a:r>
              <a:rPr lang="en-US" sz="2000" i="1" dirty="0" smtClean="0"/>
              <a:t>M</a:t>
            </a:r>
            <a:r>
              <a:rPr lang="en-US" sz="2000" i="1" baseline="-25000" dirty="0" smtClean="0"/>
              <a:t>i</a:t>
            </a:r>
            <a:r>
              <a:rPr lang="en-US" sz="2000" dirty="0" smtClean="0"/>
              <a:t> contains a single golden node. </a:t>
            </a:r>
          </a:p>
          <a:p>
            <a:endParaRPr lang="en-US" dirty="0" smtClean="0"/>
          </a:p>
          <a:p>
            <a:r>
              <a:rPr lang="en-US" dirty="0" smtClean="0"/>
              <a:t>Construction of golden set</a:t>
            </a:r>
          </a:p>
          <a:p>
            <a:pPr lvl="1"/>
            <a:r>
              <a:rPr lang="en-US" sz="2000" dirty="0" smtClean="0"/>
              <a:t>We start with golden set S being all middle nodes</a:t>
            </a:r>
          </a:p>
          <a:p>
            <a:pPr lvl="1"/>
            <a:r>
              <a:rPr lang="en-US" sz="2000" dirty="0" smtClean="0"/>
              <a:t>While </a:t>
            </a:r>
            <a:r>
              <a:rPr lang="en-US" sz="2000" dirty="0" smtClean="0">
                <a:sym typeface="Symbol" pitchFamily="18" charset="2"/>
              </a:rPr>
              <a:t> </a:t>
            </a:r>
            <a:r>
              <a:rPr lang="en-US" sz="2000" dirty="0" smtClean="0"/>
              <a:t>M</a:t>
            </a:r>
            <a:r>
              <a:rPr lang="en-US" sz="2000" baseline="-25000" dirty="0" smtClean="0"/>
              <a:t>i </a:t>
            </a:r>
            <a:r>
              <a:rPr lang="en-US" sz="2000" dirty="0" smtClean="0"/>
              <a:t>such that |M</a:t>
            </a:r>
            <a:r>
              <a:rPr lang="en-US" sz="2000" baseline="-25000" dirty="0" smtClean="0"/>
              <a:t>i</a:t>
            </a:r>
            <a:r>
              <a:rPr lang="en-US" sz="2000" dirty="0" smtClean="0"/>
              <a:t> </a:t>
            </a:r>
            <a:r>
              <a:rPr lang="en-US" sz="2000" dirty="0" smtClean="0">
                <a:cs typeface="Arial" charset="0"/>
              </a:rPr>
              <a:t>∩ S| = 1 do S:= S\ </a:t>
            </a:r>
            <a:r>
              <a:rPr lang="en-US" sz="2000" dirty="0" smtClean="0"/>
              <a:t>{M</a:t>
            </a:r>
            <a:r>
              <a:rPr lang="en-US" sz="2000" baseline="-25000" dirty="0" smtClean="0"/>
              <a:t>i</a:t>
            </a:r>
            <a:r>
              <a:rPr lang="en-US" sz="2000" dirty="0" smtClean="0"/>
              <a:t> </a:t>
            </a:r>
            <a:r>
              <a:rPr lang="en-US" sz="2000" dirty="0" smtClean="0">
                <a:cs typeface="Arial" charset="0"/>
              </a:rPr>
              <a:t>∩ S}</a:t>
            </a:r>
          </a:p>
          <a:p>
            <a:endParaRPr lang="en-US" dirty="0" smtClean="0">
              <a:cs typeface="Arial" charset="0"/>
            </a:endParaRPr>
          </a:p>
          <a:p>
            <a:r>
              <a:rPr lang="en-US" dirty="0" smtClean="0">
                <a:solidFill>
                  <a:srgbClr val="FF0000"/>
                </a:solidFill>
                <a:cs typeface="Arial" charset="0"/>
              </a:rPr>
              <a:t>Any deterministic algorithm needs at least </a:t>
            </a:r>
            <a:r>
              <a:rPr lang="en-US" i="1" dirty="0" smtClean="0">
                <a:solidFill>
                  <a:srgbClr val="FF0000"/>
                </a:solidFill>
                <a:cs typeface="Arial" charset="0"/>
              </a:rPr>
              <a:t>n</a:t>
            </a:r>
            <a:r>
              <a:rPr lang="en-US" dirty="0" smtClean="0">
                <a:solidFill>
                  <a:srgbClr val="FF0000"/>
                </a:solidFill>
                <a:cs typeface="Arial" charset="0"/>
              </a:rPr>
              <a:t> rounds</a:t>
            </a:r>
            <a:endParaRPr lang="en-US" dirty="0" smtClean="0">
              <a:cs typeface="Arial" charset="0"/>
            </a:endParaRPr>
          </a:p>
          <a:p>
            <a:pPr lvl="1"/>
            <a:r>
              <a:rPr lang="en-US" sz="2000" dirty="0" smtClean="0">
                <a:cs typeface="Arial" charset="0"/>
              </a:rPr>
              <a:t>In every iteration a golden node intersecting with M</a:t>
            </a:r>
            <a:r>
              <a:rPr lang="en-US" sz="2000" baseline="-25000" dirty="0" smtClean="0"/>
              <a:t>i</a:t>
            </a:r>
            <a:r>
              <a:rPr lang="en-US" sz="2000" dirty="0" smtClean="0">
                <a:cs typeface="Arial" charset="0"/>
              </a:rPr>
              <a:t> is removed from S; set M</a:t>
            </a:r>
            <a:r>
              <a:rPr lang="en-US" sz="2000" baseline="-25000" dirty="0" smtClean="0"/>
              <a:t>i</a:t>
            </a:r>
            <a:r>
              <a:rPr lang="en-US" sz="2000" dirty="0" smtClean="0">
                <a:cs typeface="Arial" charset="0"/>
              </a:rPr>
              <a:t> does not have to be considered again afterwards. </a:t>
            </a:r>
          </a:p>
          <a:p>
            <a:pPr lvl="1"/>
            <a:r>
              <a:rPr lang="en-US" sz="2000" dirty="0" smtClean="0">
                <a:cs typeface="Arial" charset="0"/>
              </a:rPr>
              <a:t>Thus after </a:t>
            </a:r>
            <a:r>
              <a:rPr lang="en-US" sz="2000" i="1" dirty="0" smtClean="0">
                <a:cs typeface="Arial" charset="0"/>
              </a:rPr>
              <a:t>n</a:t>
            </a:r>
            <a:r>
              <a:rPr lang="en-US" sz="2000" dirty="0" smtClean="0">
                <a:cs typeface="Arial" charset="0"/>
              </a:rPr>
              <a:t>-1 rounds we still have one golden node left and all sets M</a:t>
            </a:r>
            <a:r>
              <a:rPr lang="en-US" sz="2000" baseline="-25000" dirty="0" smtClean="0"/>
              <a:t>i</a:t>
            </a:r>
            <a:r>
              <a:rPr lang="en-US" sz="2000" dirty="0" smtClean="0">
                <a:cs typeface="Arial" charset="0"/>
              </a:rPr>
              <a:t> do not contain exactly one golden node. </a:t>
            </a:r>
          </a:p>
          <a:p>
            <a:pPr lvl="1">
              <a:buFontTx/>
              <a:buNone/>
            </a:pPr>
            <a:endParaRPr lang="en-US" dirty="0" smtClean="0"/>
          </a:p>
          <a:p>
            <a:pPr lvl="1">
              <a:buFontTx/>
              <a:buNone/>
            </a:pPr>
            <a:endParaRPr lang="en-US" dirty="0" smtClean="0"/>
          </a:p>
        </p:txBody>
      </p:sp>
      <p:pic>
        <p:nvPicPr>
          <p:cNvPr id="425987" name="Picture 5"/>
          <p:cNvPicPr>
            <a:picLocks noChangeAspect="1" noChangeArrowheads="1"/>
          </p:cNvPicPr>
          <p:nvPr/>
        </p:nvPicPr>
        <p:blipFill>
          <a:blip r:embed="rId3" cstate="print"/>
          <a:srcRect/>
          <a:stretch>
            <a:fillRect/>
          </a:stretch>
        </p:blipFill>
        <p:spPr bwMode="auto">
          <a:xfrm>
            <a:off x="7073396" y="2424573"/>
            <a:ext cx="1510762" cy="1927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2"/>
          <p:cNvSpPr>
            <a:spLocks noGrp="1" noChangeArrowheads="1"/>
          </p:cNvSpPr>
          <p:nvPr>
            <p:ph type="title"/>
          </p:nvPr>
        </p:nvSpPr>
        <p:spPr/>
        <p:txBody>
          <a:bodyPr/>
          <a:lstStyle/>
          <a:p>
            <a:r>
              <a:rPr lang="en-US" smtClean="0"/>
              <a:t>Improvement through randomization?</a:t>
            </a:r>
          </a:p>
        </p:txBody>
      </p:sp>
      <p:sp>
        <p:nvSpPr>
          <p:cNvPr id="429058" name="Rectangle 3"/>
          <p:cNvSpPr>
            <a:spLocks noGrp="1" noChangeArrowheads="1"/>
          </p:cNvSpPr>
          <p:nvPr>
            <p:ph idx="1"/>
          </p:nvPr>
        </p:nvSpPr>
        <p:spPr>
          <a:xfrm>
            <a:off x="468313" y="811212"/>
            <a:ext cx="8207375" cy="5337175"/>
          </a:xfrm>
        </p:spPr>
        <p:txBody>
          <a:bodyPr/>
          <a:lstStyle/>
          <a:p>
            <a:pPr>
              <a:lnSpc>
                <a:spcPct val="90000"/>
              </a:lnSpc>
            </a:pPr>
            <a:endParaRPr lang="en-US" sz="1800" dirty="0" smtClean="0"/>
          </a:p>
          <a:p>
            <a:pPr marL="381000" indent="-266700">
              <a:lnSpc>
                <a:spcPct val="90000"/>
              </a:lnSpc>
            </a:pPr>
            <a:r>
              <a:rPr lang="en-US" dirty="0" smtClean="0"/>
              <a:t>It does not help if in each step a random node is chosen, because a single golden node is still only found after about </a:t>
            </a:r>
            <a:r>
              <a:rPr lang="en-US" i="1" dirty="0" smtClean="0"/>
              <a:t>n</a:t>
            </a:r>
            <a:r>
              <a:rPr lang="en-US" dirty="0" smtClean="0"/>
              <a:t>/2 steps. So we need something smarter…</a:t>
            </a:r>
          </a:p>
          <a:p>
            <a:pPr marL="381000" indent="-266700">
              <a:lnSpc>
                <a:spcPct val="90000"/>
              </a:lnSpc>
            </a:pPr>
            <a:endParaRPr lang="en-US" sz="1800" dirty="0" smtClean="0"/>
          </a:p>
          <a:p>
            <a:pPr>
              <a:lnSpc>
                <a:spcPct val="90000"/>
              </a:lnSpc>
            </a:pPr>
            <a:r>
              <a:rPr lang="en-US" dirty="0" smtClean="0"/>
              <a:t>Randomly select </a:t>
            </a:r>
            <a:r>
              <a:rPr lang="en-US" i="1" dirty="0" err="1" smtClean="0">
                <a:latin typeface="Arial"/>
              </a:rPr>
              <a:t>n</a:t>
            </a:r>
            <a:r>
              <a:rPr lang="en-US" i="1" baseline="30000" dirty="0" err="1" smtClean="0">
                <a:latin typeface="Arial"/>
              </a:rPr>
              <a:t>i</a:t>
            </a:r>
            <a:r>
              <a:rPr lang="en-US" i="1" baseline="30000" dirty="0" smtClean="0">
                <a:latin typeface="Arial"/>
              </a:rPr>
              <a:t>/k</a:t>
            </a:r>
            <a:r>
              <a:rPr lang="en-US" dirty="0" smtClean="0"/>
              <a:t> nodes, for </a:t>
            </a:r>
            <a:r>
              <a:rPr lang="en-US" i="1" dirty="0" smtClean="0"/>
              <a:t>i </a:t>
            </a:r>
            <a:r>
              <a:rPr lang="en-US" dirty="0" smtClean="0"/>
              <a:t>= 0, 1,…,</a:t>
            </a:r>
            <a:r>
              <a:rPr lang="en-US" i="1" dirty="0" smtClean="0"/>
              <a:t>k</a:t>
            </a:r>
            <a:r>
              <a:rPr lang="en-US" dirty="0" smtClean="0"/>
              <a:t>-1 also chosen randomly.</a:t>
            </a:r>
          </a:p>
          <a:p>
            <a:pPr lvl="1">
              <a:lnSpc>
                <a:spcPct val="90000"/>
              </a:lnSpc>
            </a:pPr>
            <a:r>
              <a:rPr lang="en-US" sz="1800" dirty="0" smtClean="0"/>
              <a:t>Assume that there are about </a:t>
            </a:r>
            <a:r>
              <a:rPr lang="en-US" sz="1800" i="1" dirty="0" smtClean="0">
                <a:latin typeface="Arial"/>
              </a:rPr>
              <a:t>n</a:t>
            </a:r>
            <a:r>
              <a:rPr lang="en-US" sz="1800" i="1" baseline="30000" dirty="0" smtClean="0">
                <a:latin typeface="Arial"/>
              </a:rPr>
              <a:t>s/k</a:t>
            </a:r>
            <a:r>
              <a:rPr lang="en-US" sz="1800" i="1" dirty="0" smtClean="0"/>
              <a:t> </a:t>
            </a:r>
            <a:r>
              <a:rPr lang="en-US" sz="1800" dirty="0" smtClean="0"/>
              <a:t>golden nodes.</a:t>
            </a:r>
          </a:p>
          <a:p>
            <a:pPr lvl="1">
              <a:lnSpc>
                <a:spcPct val="90000"/>
              </a:lnSpc>
            </a:pPr>
            <a:r>
              <a:rPr lang="en-US" sz="1800" dirty="0" smtClean="0"/>
              <a:t>Then the chance to randomly select a single golden node is about</a:t>
            </a:r>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buNone/>
            </a:pPr>
            <a:endParaRPr lang="en-US" sz="1800" dirty="0" smtClean="0"/>
          </a:p>
          <a:p>
            <a:pPr lvl="1">
              <a:lnSpc>
                <a:spcPct val="90000"/>
              </a:lnSpc>
            </a:pPr>
            <a:r>
              <a:rPr lang="en-US" sz="1800" dirty="0" smtClean="0"/>
              <a:t>If we are lucky and </a:t>
            </a:r>
            <a:r>
              <a:rPr lang="en-US" sz="1800" i="1" dirty="0" smtClean="0"/>
              <a:t>k </a:t>
            </a:r>
            <a:r>
              <a:rPr lang="en-US" sz="1800" i="1" dirty="0" smtClean="0">
                <a:latin typeface="cmsy10"/>
              </a:rPr>
              <a:t>¼</a:t>
            </a:r>
            <a:r>
              <a:rPr lang="en-US" sz="1800" dirty="0" smtClean="0"/>
              <a:t> </a:t>
            </a:r>
            <a:r>
              <a:rPr lang="en-US" sz="1800" i="1" dirty="0" err="1" smtClean="0"/>
              <a:t>i</a:t>
            </a:r>
            <a:r>
              <a:rPr lang="en-US" sz="1800" dirty="0" err="1" smtClean="0"/>
              <a:t>+</a:t>
            </a:r>
            <a:r>
              <a:rPr lang="en-US" sz="1800" i="1" dirty="0" err="1" smtClean="0"/>
              <a:t>s</a:t>
            </a:r>
            <a:r>
              <a:rPr lang="en-US" sz="1800" dirty="0" smtClean="0"/>
              <a:t> this simplifies to</a:t>
            </a:r>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r>
              <a:rPr lang="en-US" sz="1800" dirty="0" smtClean="0"/>
              <a:t>If we choose </a:t>
            </a:r>
            <a:r>
              <a:rPr lang="en-US" sz="1800" i="1" dirty="0" smtClean="0"/>
              <a:t>k </a:t>
            </a:r>
            <a:r>
              <a:rPr lang="en-US" sz="1800" dirty="0" smtClean="0"/>
              <a:t>= log </a:t>
            </a:r>
            <a:r>
              <a:rPr lang="en-US" sz="1800" i="1" dirty="0" smtClean="0"/>
              <a:t>n</a:t>
            </a:r>
            <a:r>
              <a:rPr lang="en-US" sz="1800" dirty="0" smtClean="0"/>
              <a:t> and do the computation correctly, we need </a:t>
            </a:r>
            <a:r>
              <a:rPr lang="en-US" sz="1800" dirty="0" err="1" smtClean="0"/>
              <a:t>polylogarithmic</a:t>
            </a:r>
            <a:r>
              <a:rPr lang="en-US" sz="1800" dirty="0" smtClean="0"/>
              <a:t> trials to find a single golden node </a:t>
            </a:r>
            <a:r>
              <a:rPr lang="en-US" sz="1800" smtClean="0"/>
              <a:t>(c.f. </a:t>
            </a:r>
            <a:r>
              <a:rPr lang="en-US" sz="1800" dirty="0" smtClean="0"/>
              <a:t>slide 7/16).</a:t>
            </a:r>
          </a:p>
        </p:txBody>
      </p:sp>
      <p:pic>
        <p:nvPicPr>
          <p:cNvPr id="20" name="Picture 19" descr="TP_tmp.emf"/>
          <p:cNvPicPr>
            <a:picLocks noChangeAspect="1"/>
          </p:cNvPicPr>
          <p:nvPr>
            <p:custDataLst>
              <p:tags r:id="rId1"/>
            </p:custDataLst>
          </p:nvPr>
        </p:nvPicPr>
        <p:blipFill>
          <a:blip r:embed="rId5" cstate="print"/>
          <a:stretch>
            <a:fillRect/>
          </a:stretch>
        </p:blipFill>
        <p:spPr bwMode="auto">
          <a:xfrm>
            <a:off x="1862208" y="3301979"/>
            <a:ext cx="5233301" cy="420850"/>
          </a:xfrm>
          <a:prstGeom prst="rect">
            <a:avLst/>
          </a:prstGeom>
          <a:noFill/>
          <a:ln/>
          <a:effectLst/>
        </p:spPr>
      </p:pic>
      <p:sp>
        <p:nvSpPr>
          <p:cNvPr id="12" name="Rectangular Callout 11"/>
          <p:cNvSpPr/>
          <p:nvPr/>
        </p:nvSpPr>
        <p:spPr bwMode="auto">
          <a:xfrm>
            <a:off x="660417" y="3962396"/>
            <a:ext cx="2531533" cy="347133"/>
          </a:xfrm>
          <a:prstGeom prst="wedgeRectCallout">
            <a:avLst>
              <a:gd name="adj1" fmla="val 67639"/>
              <a:gd name="adj2" fmla="val -13063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CH" sz="1600" dirty="0" err="1" smtClean="0"/>
              <a:t>P</a:t>
            </a:r>
            <a:r>
              <a:rPr kumimoji="0" lang="de-CH" sz="1600" b="0" i="0" u="none" strike="noStrike" cap="none" normalizeH="0" dirty="0" err="1" smtClean="0">
                <a:ln>
                  <a:noFill/>
                </a:ln>
                <a:solidFill>
                  <a:schemeClr val="tx1"/>
                </a:solidFill>
                <a:effectLst/>
                <a:latin typeface="Arial" charset="0"/>
              </a:rPr>
              <a:t>ositions</a:t>
            </a:r>
            <a:r>
              <a:rPr kumimoji="0" lang="de-CH" sz="1600" b="0" i="0" u="none" strike="noStrike" cap="none" normalizeH="0" dirty="0" smtClean="0">
                <a:ln>
                  <a:noFill/>
                </a:ln>
                <a:solidFill>
                  <a:schemeClr val="tx1"/>
                </a:solidFill>
                <a:effectLst/>
                <a:latin typeface="Arial" charset="0"/>
              </a:rPr>
              <a:t> </a:t>
            </a:r>
            <a:r>
              <a:rPr kumimoji="0" lang="de-CH" sz="1600" b="0" i="0" u="none" strike="noStrike" cap="none" normalizeH="0" dirty="0" err="1" smtClean="0">
                <a:ln>
                  <a:noFill/>
                </a:ln>
                <a:solidFill>
                  <a:schemeClr val="tx1"/>
                </a:solidFill>
                <a:effectLst/>
                <a:latin typeface="Arial" charset="0"/>
              </a:rPr>
              <a:t>for</a:t>
            </a:r>
            <a:r>
              <a:rPr kumimoji="0" lang="de-CH" sz="1600" b="0" i="0" u="none" strike="noStrike" cap="none" normalizeH="0" dirty="0" smtClean="0">
                <a:ln>
                  <a:noFill/>
                </a:ln>
                <a:solidFill>
                  <a:schemeClr val="tx1"/>
                </a:solidFill>
                <a:effectLst/>
                <a:latin typeface="Arial" charset="0"/>
              </a:rPr>
              <a:t> golden </a:t>
            </a:r>
            <a:r>
              <a:rPr kumimoji="0" lang="de-CH" sz="1600" b="0" i="0" u="none" strike="noStrike" cap="none" normalizeH="0" dirty="0" err="1" smtClean="0">
                <a:ln>
                  <a:noFill/>
                </a:ln>
                <a:solidFill>
                  <a:schemeClr val="tx1"/>
                </a:solidFill>
                <a:effectLst/>
                <a:latin typeface="Arial" charset="0"/>
              </a:rPr>
              <a:t>node</a:t>
            </a:r>
            <a:endParaRPr kumimoji="0" lang="en-US" sz="1600" b="0" i="0" u="none" strike="noStrike" cap="none" normalizeH="0" baseline="0" dirty="0" smtClean="0">
              <a:ln>
                <a:noFill/>
              </a:ln>
              <a:solidFill>
                <a:schemeClr val="tx1"/>
              </a:solidFill>
              <a:effectLst/>
              <a:latin typeface="Arial" charset="0"/>
            </a:endParaRPr>
          </a:p>
        </p:txBody>
      </p:sp>
      <p:sp>
        <p:nvSpPr>
          <p:cNvPr id="13" name="Rectangular Callout 12"/>
          <p:cNvSpPr/>
          <p:nvPr/>
        </p:nvSpPr>
        <p:spPr bwMode="auto">
          <a:xfrm>
            <a:off x="3285103" y="3962395"/>
            <a:ext cx="2667000" cy="364067"/>
          </a:xfrm>
          <a:prstGeom prst="wedgeRectCallout">
            <a:avLst>
              <a:gd name="adj1" fmla="val -2783"/>
              <a:gd name="adj2" fmla="val -13187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charset="0"/>
              </a:rPr>
              <a:t>Probability</a:t>
            </a:r>
            <a:r>
              <a:rPr kumimoji="0" lang="de-CH" sz="1600" b="0" i="0" u="none" strike="noStrike" cap="none" normalizeH="0" dirty="0" smtClean="0">
                <a:ln>
                  <a:noFill/>
                </a:ln>
                <a:solidFill>
                  <a:schemeClr val="tx1"/>
                </a:solidFill>
                <a:effectLst/>
                <a:latin typeface="Arial" charset="0"/>
              </a:rPr>
              <a:t> </a:t>
            </a:r>
            <a:r>
              <a:rPr kumimoji="0" lang="de-CH" sz="1600" b="0" i="0" u="none" strike="noStrike" cap="none" normalizeH="0" dirty="0" err="1" smtClean="0">
                <a:ln>
                  <a:noFill/>
                </a:ln>
                <a:solidFill>
                  <a:schemeClr val="tx1"/>
                </a:solidFill>
                <a:effectLst/>
                <a:latin typeface="Arial" charset="0"/>
              </a:rPr>
              <a:t>for</a:t>
            </a:r>
            <a:r>
              <a:rPr kumimoji="0" lang="de-CH" sz="1600" b="0" i="0" u="none" strike="noStrike" cap="none" normalizeH="0" dirty="0" smtClean="0">
                <a:ln>
                  <a:noFill/>
                </a:ln>
                <a:solidFill>
                  <a:schemeClr val="tx1"/>
                </a:solidFill>
                <a:effectLst/>
                <a:latin typeface="Arial" charset="0"/>
              </a:rPr>
              <a:t> golden </a:t>
            </a:r>
            <a:r>
              <a:rPr kumimoji="0" lang="de-CH" sz="1600" b="0" i="0" u="none" strike="noStrike" cap="none" normalizeH="0" dirty="0" err="1" smtClean="0">
                <a:ln>
                  <a:noFill/>
                </a:ln>
                <a:solidFill>
                  <a:schemeClr val="tx1"/>
                </a:solidFill>
                <a:effectLst/>
                <a:latin typeface="Arial" charset="0"/>
              </a:rPr>
              <a:t>node</a:t>
            </a:r>
            <a:endParaRPr kumimoji="0" lang="en-US" sz="1600" b="0" i="0" u="none" strike="noStrike" cap="none" normalizeH="0" baseline="0" dirty="0" smtClean="0">
              <a:ln>
                <a:noFill/>
              </a:ln>
              <a:solidFill>
                <a:schemeClr val="tx1"/>
              </a:solidFill>
              <a:effectLst/>
              <a:latin typeface="Arial" charset="0"/>
            </a:endParaRPr>
          </a:p>
        </p:txBody>
      </p:sp>
      <p:sp>
        <p:nvSpPr>
          <p:cNvPr id="14" name="Rectangular Callout 13"/>
          <p:cNvSpPr/>
          <p:nvPr/>
        </p:nvSpPr>
        <p:spPr bwMode="auto">
          <a:xfrm>
            <a:off x="6028304" y="3970863"/>
            <a:ext cx="2573868" cy="364067"/>
          </a:xfrm>
          <a:prstGeom prst="wedgeRectCallout">
            <a:avLst>
              <a:gd name="adj1" fmla="val -49212"/>
              <a:gd name="adj2" fmla="val -12572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rPr>
              <a:t>All </a:t>
            </a:r>
            <a:r>
              <a:rPr kumimoji="0" lang="de-CH" sz="1600" b="0" i="0" u="none" strike="noStrike" cap="none" normalizeH="0" baseline="0" dirty="0" err="1" smtClean="0">
                <a:ln>
                  <a:noFill/>
                </a:ln>
                <a:solidFill>
                  <a:schemeClr val="tx1"/>
                </a:solidFill>
                <a:effectLst/>
                <a:latin typeface="Arial" charset="0"/>
              </a:rPr>
              <a:t>others</a:t>
            </a:r>
            <a:r>
              <a:rPr kumimoji="0" lang="de-CH" sz="1600" b="0" i="0" u="none" strike="noStrike" cap="none" normalizeH="0" baseline="0" dirty="0" smtClean="0">
                <a:ln>
                  <a:noFill/>
                </a:ln>
                <a:solidFill>
                  <a:schemeClr val="tx1"/>
                </a:solidFill>
                <a:effectLst/>
                <a:latin typeface="Arial" charset="0"/>
              </a:rPr>
              <a:t> </a:t>
            </a:r>
            <a:r>
              <a:rPr kumimoji="0" lang="de-CH" sz="1600" b="0" i="0" u="none" strike="noStrike" cap="none" normalizeH="0" baseline="0" dirty="0" err="1" smtClean="0">
                <a:ln>
                  <a:noFill/>
                </a:ln>
                <a:solidFill>
                  <a:schemeClr val="tx1"/>
                </a:solidFill>
                <a:effectLst/>
                <a:latin typeface="Arial" charset="0"/>
              </a:rPr>
              <a:t>are</a:t>
            </a:r>
            <a:r>
              <a:rPr kumimoji="0" lang="de-CH" sz="1600" b="0" i="0" u="none" strike="noStrike" cap="none" normalizeH="0" baseline="0" dirty="0" smtClean="0">
                <a:ln>
                  <a:noFill/>
                </a:ln>
                <a:solidFill>
                  <a:schemeClr val="tx1"/>
                </a:solidFill>
                <a:effectLst/>
                <a:latin typeface="Arial" charset="0"/>
              </a:rPr>
              <a:t> not golden</a:t>
            </a:r>
            <a:endParaRPr kumimoji="0" lang="en-US" sz="1600" b="0" i="0" u="none" strike="noStrike" cap="none" normalizeH="0" baseline="0" dirty="0" smtClean="0">
              <a:ln>
                <a:noFill/>
              </a:ln>
              <a:solidFill>
                <a:schemeClr val="tx1"/>
              </a:solidFill>
              <a:effectLst/>
              <a:latin typeface="Arial" charset="0"/>
            </a:endParaRPr>
          </a:p>
        </p:txBody>
      </p:sp>
      <p:pic>
        <p:nvPicPr>
          <p:cNvPr id="22" name="Picture 21" descr="TP_tmp.emf"/>
          <p:cNvPicPr>
            <a:picLocks noChangeAspect="1"/>
          </p:cNvPicPr>
          <p:nvPr>
            <p:custDataLst>
              <p:tags r:id="rId2"/>
            </p:custDataLst>
          </p:nvPr>
        </p:nvPicPr>
        <p:blipFill>
          <a:blip r:embed="rId6" cstate="print"/>
          <a:stretch>
            <a:fillRect/>
          </a:stretch>
        </p:blipFill>
        <p:spPr bwMode="auto">
          <a:xfrm>
            <a:off x="2472847" y="4809032"/>
            <a:ext cx="4418410" cy="782062"/>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58">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9058">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ChangeArrowheads="1"/>
          </p:cNvSpPr>
          <p:nvPr>
            <p:ph type="title" idx="4294967295"/>
          </p:nvPr>
        </p:nvSpPr>
        <p:spPr/>
        <p:txBody>
          <a:bodyPr/>
          <a:lstStyle/>
          <a:p>
            <a:r>
              <a:rPr lang="en-US" dirty="0" smtClean="0"/>
              <a:t>Randomized protocol for arbitrary graphs</a:t>
            </a:r>
          </a:p>
        </p:txBody>
      </p:sp>
      <p:pic>
        <p:nvPicPr>
          <p:cNvPr id="434182" name="Picture 4"/>
          <p:cNvPicPr>
            <a:picLocks noChangeAspect="1" noChangeArrowheads="1"/>
          </p:cNvPicPr>
          <p:nvPr/>
        </p:nvPicPr>
        <p:blipFill>
          <a:blip r:embed="rId3" cstate="print"/>
          <a:srcRect/>
          <a:stretch>
            <a:fillRect/>
          </a:stretch>
        </p:blipFill>
        <p:spPr bwMode="auto">
          <a:xfrm>
            <a:off x="311150" y="817563"/>
            <a:ext cx="7659688" cy="2828925"/>
          </a:xfrm>
          <a:prstGeom prst="rect">
            <a:avLst/>
          </a:prstGeom>
          <a:noFill/>
          <a:ln w="9525">
            <a:noFill/>
            <a:miter lim="800000"/>
            <a:headEnd/>
            <a:tailEnd/>
          </a:ln>
        </p:spPr>
      </p:pic>
      <p:pic>
        <p:nvPicPr>
          <p:cNvPr id="434184" name="Picture 8"/>
          <p:cNvPicPr>
            <a:picLocks noChangeAspect="1" noChangeArrowheads="1"/>
          </p:cNvPicPr>
          <p:nvPr/>
        </p:nvPicPr>
        <p:blipFill>
          <a:blip r:embed="rId4" cstate="print"/>
          <a:srcRect/>
          <a:stretch>
            <a:fillRect/>
          </a:stretch>
        </p:blipFill>
        <p:spPr bwMode="auto">
          <a:xfrm>
            <a:off x="423861" y="3688821"/>
            <a:ext cx="3389312" cy="2886075"/>
          </a:xfrm>
          <a:prstGeom prst="rect">
            <a:avLst/>
          </a:prstGeom>
          <a:noFill/>
        </p:spPr>
      </p:pic>
      <p:sp>
        <p:nvSpPr>
          <p:cNvPr id="5" name="Rectangle 3"/>
          <p:cNvSpPr txBox="1">
            <a:spLocks noChangeArrowheads="1"/>
          </p:cNvSpPr>
          <p:nvPr/>
        </p:nvSpPr>
        <p:spPr bwMode="auto">
          <a:xfrm>
            <a:off x="4021669" y="1159933"/>
            <a:ext cx="4783667" cy="313266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spcBef>
                <a:spcPct val="20000"/>
              </a:spcBef>
              <a:buFont typeface="Arial" pitchFamily="34" charset="0"/>
              <a:buChar cha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O(</a:t>
            </a:r>
            <a:r>
              <a:rPr kumimoji="0" lang="en-US" sz="2000" b="0" i="1" u="none" strike="noStrike" kern="0" cap="none" spc="0" normalizeH="0" baseline="0" noProof="0" dirty="0" err="1" smtClean="0">
                <a:ln>
                  <a:noFill/>
                </a:ln>
                <a:solidFill>
                  <a:srgbClr val="000000"/>
                </a:solidFill>
                <a:effectLst/>
                <a:uLnTx/>
                <a:uFillTx/>
                <a:latin typeface="+mn-lt"/>
                <a:ea typeface="+mn-ea"/>
                <a:cs typeface="+mn-cs"/>
              </a:rPr>
              <a:t>D</a:t>
            </a:r>
            <a:r>
              <a:rPr kumimoji="0" lang="en-US" sz="1400" b="0" i="0" u="none" strike="noStrike" kern="0" cap="none" spc="0" normalizeH="0" baseline="0" noProof="0" dirty="0" err="1" smtClean="0">
                <a:ln>
                  <a:noFill/>
                </a:ln>
                <a:solidFill>
                  <a:srgbClr val="000000"/>
                </a:solidFill>
                <a:effectLst/>
                <a:uLnTx/>
                <a:uFillTx/>
                <a:latin typeface="+mn-lt"/>
                <a:ea typeface="+mn-ea"/>
                <a:cs typeface="Arial" charset="0"/>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log</a:t>
            </a:r>
            <a:r>
              <a:rPr lang="en-US" sz="2000" kern="0" baseline="30000" dirty="0" smtClean="0">
                <a:solidFill>
                  <a:srgbClr val="000000"/>
                </a:solidFill>
              </a:rPr>
              <a:t>2</a:t>
            </a:r>
            <a:r>
              <a:rPr kumimoji="0" lang="en-US" sz="2000" b="0" i="1" u="none" strike="noStrike" kern="0" cap="none" spc="0" normalizeH="0" baseline="0" noProof="0" dirty="0" smtClean="0">
                <a:ln>
                  <a:noFill/>
                </a:ln>
                <a:solidFill>
                  <a:srgbClr val="000000"/>
                </a:solidFill>
                <a:effectLst/>
                <a:uLnTx/>
                <a:uFillTx/>
                <a:latin typeface="+mn-lt"/>
                <a:ea typeface="+mn-ea"/>
                <a:cs typeface="+mn-cs"/>
              </a:rPr>
              <a:t>n</a:t>
            </a:r>
            <a:r>
              <a:rPr kumimoji="0" lang="en-US" sz="2000" b="0" i="0" u="none" strike="noStrike" kern="0" cap="none" spc="0" normalizeH="0" baseline="0" noProof="0" dirty="0" smtClean="0">
                <a:ln>
                  <a:noFill/>
                </a:ln>
                <a:solidFill>
                  <a:srgbClr val="000000"/>
                </a:solidFill>
                <a:effectLst/>
                <a:uLnTx/>
                <a:uFillTx/>
                <a:latin typeface="+mn-lt"/>
                <a:ea typeface="+mn-ea"/>
                <a:cs typeface="+mn-cs"/>
              </a:rPr>
              <a:t>)</a:t>
            </a:r>
          </a:p>
          <a:p>
            <a:pPr marL="342900" lvl="0" indent="-342900" algn="l" eaLnBrk="0" hangingPunct="0">
              <a:spcBef>
                <a:spcPct val="20000"/>
              </a:spcBef>
              <a:buFontTx/>
              <a:buChar char="•"/>
            </a:pPr>
            <a:r>
              <a:rPr lang="en-US" sz="2000" i="1" kern="0" dirty="0" smtClean="0">
                <a:solidFill>
                  <a:srgbClr val="000000"/>
                </a:solidFill>
                <a:latin typeface="+mn-lt"/>
              </a:rPr>
              <a:t>N</a:t>
            </a:r>
            <a:r>
              <a:rPr lang="en-US" sz="2000" kern="0" dirty="0" smtClean="0">
                <a:solidFill>
                  <a:srgbClr val="000000"/>
                </a:solidFill>
                <a:latin typeface="+mn-lt"/>
              </a:rPr>
              <a:t>: upper bound on node number</a:t>
            </a:r>
          </a:p>
          <a:p>
            <a:pPr marL="342900" lvl="0" indent="-342900" algn="l" eaLnBrk="0" hangingPunct="0">
              <a:spcBef>
                <a:spcPct val="20000"/>
              </a:spcBef>
              <a:buFontTx/>
              <a:buChar char="•"/>
            </a:pPr>
            <a:r>
              <a:rPr kumimoji="0" lang="en-US" sz="2000" b="0" u="none" strike="noStrike" kern="0" cap="none" spc="0" normalizeH="0" noProof="0" dirty="0" smtClean="0">
                <a:ln>
                  <a:noFill/>
                </a:ln>
                <a:solidFill>
                  <a:srgbClr val="000000"/>
                </a:solidFill>
                <a:effectLst/>
                <a:uLnTx/>
                <a:uFillTx/>
                <a:latin typeface="cmmi10"/>
              </a:rPr>
              <a: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a:t>
            </a:r>
            <a:r>
              <a:rPr kumimoji="0" lang="en-US" sz="2000" b="0" i="0" u="none" strike="noStrike" kern="0" cap="none" spc="0" normalizeH="0" noProof="0" dirty="0" smtClean="0">
                <a:ln>
                  <a:noFill/>
                </a:ln>
                <a:solidFill>
                  <a:srgbClr val="000000"/>
                </a:solidFill>
                <a:effectLst/>
                <a:uLnTx/>
                <a:uFillTx/>
                <a:latin typeface="+mn-lt"/>
                <a:ea typeface="+mn-ea"/>
                <a:cs typeface="+mn-cs"/>
              </a:rPr>
              <a:t> upper bound on max degree</a:t>
            </a:r>
          </a:p>
          <a:p>
            <a:pPr marL="342900" lvl="0" indent="-342900" algn="l" eaLnBrk="0" hangingPunct="0">
              <a:spcBef>
                <a:spcPct val="20000"/>
              </a:spcBef>
              <a:buFontTx/>
              <a:buChar char="•"/>
            </a:pPr>
            <a:r>
              <a:rPr lang="en-US" sz="2000" kern="0" dirty="0" smtClean="0">
                <a:solidFill>
                  <a:srgbClr val="000000"/>
                </a:solidFill>
              </a:rPr>
              <a:t> </a:t>
            </a:r>
            <a:r>
              <a:rPr lang="en-US" sz="2000" kern="0" dirty="0" smtClean="0">
                <a:solidFill>
                  <a:srgbClr val="000000"/>
                </a:solidFill>
                <a:latin typeface="cmmi10"/>
              </a:rPr>
              <a:t>²</a:t>
            </a:r>
            <a:r>
              <a:rPr lang="en-US" sz="2000" kern="0" dirty="0" smtClean="0">
                <a:solidFill>
                  <a:srgbClr val="000000"/>
                </a:solidFill>
              </a:rPr>
              <a:t>: Failure probability, think </a:t>
            </a:r>
            <a:r>
              <a:rPr lang="en-US" sz="2000" kern="0" dirty="0" smtClean="0">
                <a:solidFill>
                  <a:srgbClr val="000000"/>
                </a:solidFill>
                <a:latin typeface="cmmi10"/>
              </a:rPr>
              <a:t>²</a:t>
            </a:r>
            <a:r>
              <a:rPr lang="en-US" sz="2000" kern="0" dirty="0" smtClean="0">
                <a:solidFill>
                  <a:srgbClr val="000000"/>
                </a:solidFill>
              </a:rPr>
              <a:t> </a:t>
            </a:r>
            <a:r>
              <a:rPr lang="de-CH" sz="2000" kern="0" dirty="0" smtClean="0">
                <a:solidFill>
                  <a:srgbClr val="000000"/>
                </a:solidFill>
              </a:rPr>
              <a:t>= 1/</a:t>
            </a:r>
            <a:r>
              <a:rPr lang="de-CH" sz="2000" i="1" kern="0" dirty="0" smtClean="0">
                <a:solidFill>
                  <a:srgbClr val="000000"/>
                </a:solidFill>
              </a:rPr>
              <a:t>N</a:t>
            </a:r>
            <a:endParaRPr kumimoji="0" lang="en-US" sz="2000" b="0" i="1" u="none" strike="noStrike" kern="0" cap="none" spc="0" normalizeH="0" noProof="0" dirty="0" smtClean="0">
              <a:ln>
                <a:noFill/>
              </a:ln>
              <a:solidFill>
                <a:srgbClr val="000000"/>
              </a:solidFill>
              <a:effectLst/>
              <a:uLnTx/>
              <a:uFillTx/>
              <a:latin typeface="+mn-lt"/>
              <a:ea typeface="+mn-ea"/>
              <a:cs typeface="+mn-cs"/>
            </a:endParaRPr>
          </a:p>
          <a:p>
            <a:pPr marL="342900" lvl="0" indent="-342900" algn="l" eaLnBrk="0" hangingPunct="0">
              <a:spcBef>
                <a:spcPct val="20000"/>
              </a:spcBef>
              <a:buFontTx/>
              <a:buChar char="•"/>
            </a:pPr>
            <a:r>
              <a:rPr lang="en-US" sz="2000" i="1" kern="0" dirty="0" smtClean="0">
                <a:solidFill>
                  <a:srgbClr val="000000"/>
                </a:solidFill>
              </a:rPr>
              <a:t>N,</a:t>
            </a:r>
            <a:r>
              <a:rPr lang="en-US" sz="2000" kern="0" dirty="0" smtClean="0">
                <a:solidFill>
                  <a:srgbClr val="000000"/>
                </a:solidFill>
                <a:latin typeface="cmmi10"/>
              </a:rPr>
              <a:t>¢</a:t>
            </a:r>
            <a:r>
              <a:rPr lang="en-US" sz="2000" kern="0" dirty="0" smtClean="0">
                <a:solidFill>
                  <a:srgbClr val="000000"/>
                </a:solidFill>
              </a:rPr>
              <a:t>,</a:t>
            </a:r>
            <a:r>
              <a:rPr lang="en-US" sz="2000" kern="0" dirty="0" smtClean="0">
                <a:solidFill>
                  <a:srgbClr val="000000"/>
                </a:solidFill>
                <a:latin typeface="cmmi10"/>
              </a:rPr>
              <a:t>²</a:t>
            </a:r>
            <a:r>
              <a:rPr lang="en-US" sz="2000" kern="0" dirty="0" smtClean="0">
                <a:solidFill>
                  <a:srgbClr val="000000"/>
                </a:solidFill>
              </a:rPr>
              <a:t> are globally known</a:t>
            </a:r>
            <a:endParaRPr kumimoji="0" lang="en-US" sz="2000" b="0" i="0" u="none" strike="noStrike" kern="0" cap="none" spc="0" normalizeH="0" noProof="0" dirty="0" smtClean="0">
              <a:ln>
                <a:noFill/>
              </a:ln>
              <a:solidFill>
                <a:srgbClr val="000000"/>
              </a:solidFill>
              <a:effectLst/>
              <a:uLnTx/>
              <a:uFillTx/>
              <a:latin typeface="+mn-lt"/>
              <a:ea typeface="+mn-ea"/>
              <a:cs typeface="+mn-cs"/>
            </a:endParaRPr>
          </a:p>
          <a:p>
            <a:pPr marL="342900" lvl="0" indent="-342900" algn="l" eaLnBrk="0" hangingPunct="0">
              <a:spcBef>
                <a:spcPct val="20000"/>
              </a:spcBef>
              <a:buFontTx/>
              <a:buChar char="•"/>
            </a:pPr>
            <a:r>
              <a:rPr lang="en-US" sz="2000" i="1" kern="0" baseline="0" dirty="0" smtClean="0">
                <a:solidFill>
                  <a:srgbClr val="000000"/>
                </a:solidFill>
                <a:latin typeface="+mn-lt"/>
              </a:rPr>
              <a:t>D</a:t>
            </a:r>
            <a:r>
              <a:rPr lang="en-US" sz="2000" kern="0" baseline="0" dirty="0" smtClean="0">
                <a:solidFill>
                  <a:srgbClr val="000000"/>
                </a:solidFill>
                <a:latin typeface="+mn-lt"/>
              </a:rPr>
              <a:t>:</a:t>
            </a:r>
            <a:r>
              <a:rPr lang="en-US" sz="2000" kern="0" dirty="0" smtClean="0">
                <a:solidFill>
                  <a:srgbClr val="000000"/>
                </a:solidFill>
                <a:latin typeface="+mn-lt"/>
              </a:rPr>
              <a:t> diameter of graph</a:t>
            </a:r>
          </a:p>
          <a:p>
            <a:pPr marL="342900" lvl="0" indent="-342900" algn="l" eaLnBrk="0" hangingPunct="0">
              <a:spcBef>
                <a:spcPct val="20000"/>
              </a:spcBef>
              <a:buFontTx/>
              <a:buChar cha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Algorithm</a:t>
            </a:r>
            <a:r>
              <a:rPr kumimoji="0" lang="en-US" sz="2000" b="0" i="0" u="none" strike="noStrike" kern="0" cap="none" spc="0" normalizeH="0" noProof="0" dirty="0" smtClean="0">
                <a:ln>
                  <a:noFill/>
                </a:ln>
                <a:solidFill>
                  <a:srgbClr val="000000"/>
                </a:solidFill>
                <a:effectLst/>
                <a:uLnTx/>
                <a:uFillTx/>
                <a:latin typeface="+mn-lt"/>
                <a:ea typeface="+mn-ea"/>
                <a:cs typeface="+mn-cs"/>
              </a:rPr>
              <a:t> runs in synchronous </a:t>
            </a:r>
            <a:r>
              <a:rPr lang="en-US" sz="2000" kern="0" dirty="0" smtClean="0">
                <a:solidFill>
                  <a:srgbClr val="000000"/>
                </a:solidFill>
                <a:latin typeface="+mn-lt"/>
              </a:rPr>
              <a:t>phases</a:t>
            </a:r>
            <a:r>
              <a:rPr kumimoji="0" lang="en-US" sz="2000" b="0" i="0" u="none" strike="noStrike" kern="0" cap="none" spc="0" normalizeH="0" noProof="0" dirty="0" smtClean="0">
                <a:ln>
                  <a:noFill/>
                </a:ln>
                <a:solidFill>
                  <a:srgbClr val="000000"/>
                </a:solidFill>
                <a:effectLst/>
                <a:uLnTx/>
                <a:uFillTx/>
                <a:latin typeface="+mn-lt"/>
                <a:ea typeface="+mn-ea"/>
                <a:cs typeface="+mn-cs"/>
              </a:rPr>
              <a:t>, nodes always transmit slot number (“</a:t>
            </a:r>
            <a:r>
              <a:rPr kumimoji="0" lang="en-US" sz="2000" b="0" i="0" u="none" strike="noStrike" kern="0" cap="none" spc="0" normalizeH="0" noProof="0" dirty="0" err="1" smtClean="0">
                <a:ln>
                  <a:noFill/>
                </a:ln>
                <a:solidFill>
                  <a:srgbClr val="000000"/>
                </a:solidFill>
                <a:effectLst/>
                <a:uLnTx/>
                <a:uFillTx/>
                <a:latin typeface="+mn-lt"/>
                <a:ea typeface="+mn-ea"/>
                <a:cs typeface="+mn-cs"/>
              </a:rPr>
              <a:t>rnd</a:t>
            </a:r>
            <a:r>
              <a:rPr kumimoji="0" lang="en-US" sz="2000" b="0" i="0" u="none" strike="noStrike" kern="0" cap="none" spc="0" normalizeH="0" noProof="0" dirty="0" smtClean="0">
                <a:ln>
                  <a:noFill/>
                </a:ln>
                <a:solidFill>
                  <a:srgbClr val="000000"/>
                </a:solidFill>
                <a:effectLst/>
                <a:uLnTx/>
                <a:uFillTx/>
                <a:latin typeface="+mn-lt"/>
                <a:ea typeface="+mn-ea"/>
                <a:cs typeface="+mn-cs"/>
              </a:rPr>
              <a:t>”) in every message; source sends message in first slot.</a:t>
            </a:r>
          </a:p>
          <a:p>
            <a:pPr marL="342900" lvl="0" indent="-342900" algn="l" eaLnBrk="0" hangingPunct="0">
              <a:spcBef>
                <a:spcPct val="20000"/>
              </a:spcBef>
              <a:buFontTx/>
              <a:buChar char="•"/>
            </a:pPr>
            <a:endParaRPr lang="de-CH" sz="2000" kern="0" baseline="0" dirty="0" smtClean="0">
              <a:solidFill>
                <a:srgbClr val="000000"/>
              </a:solidFill>
              <a:latin typeface="+mn-lt"/>
            </a:endParaRPr>
          </a:p>
          <a:p>
            <a:pPr marL="342900" lvl="0" indent="-342900" algn="l" eaLnBrk="0" hangingPunct="0">
              <a:spcBef>
                <a:spcPct val="20000"/>
              </a:spcBef>
              <a:buFontTx/>
              <a:buChar char="•"/>
            </a:pPr>
            <a:r>
              <a:rPr lang="de-CH" sz="2000" kern="0" dirty="0" smtClean="0">
                <a:solidFill>
                  <a:srgbClr val="000000"/>
                </a:solidFill>
                <a:latin typeface="+mn-lt"/>
              </a:rPr>
              <a:t>(Note </a:t>
            </a:r>
            <a:r>
              <a:rPr lang="de-CH" sz="2000" kern="0" dirty="0" err="1" smtClean="0">
                <a:solidFill>
                  <a:srgbClr val="000000"/>
                </a:solidFill>
                <a:latin typeface="+mn-lt"/>
              </a:rPr>
              <a:t>that</a:t>
            </a:r>
            <a:r>
              <a:rPr lang="de-CH" sz="2000" kern="0" dirty="0" smtClean="0">
                <a:solidFill>
                  <a:srgbClr val="000000"/>
                </a:solidFill>
                <a:latin typeface="+mn-lt"/>
              </a:rPr>
              <a:t> </a:t>
            </a:r>
            <a:r>
              <a:rPr lang="de-CH" sz="2000" kern="0" dirty="0" err="1" smtClean="0">
                <a:solidFill>
                  <a:srgbClr val="000000"/>
                </a:solidFill>
                <a:latin typeface="+mn-lt"/>
              </a:rPr>
              <a:t>the</a:t>
            </a:r>
            <a:r>
              <a:rPr lang="de-CH" sz="2000" kern="0" dirty="0" smtClean="0">
                <a:solidFill>
                  <a:srgbClr val="000000"/>
                </a:solidFill>
                <a:latin typeface="+mn-lt"/>
              </a:rPr>
              <a:t> </a:t>
            </a:r>
            <a:r>
              <a:rPr lang="de-CH" sz="2000" kern="0" dirty="0" err="1" smtClean="0">
                <a:solidFill>
                  <a:srgbClr val="000000"/>
                </a:solidFill>
                <a:latin typeface="+mn-lt"/>
              </a:rPr>
              <a:t>Decay</a:t>
            </a:r>
            <a:r>
              <a:rPr lang="de-CH" sz="2000" kern="0" dirty="0" smtClean="0">
                <a:solidFill>
                  <a:srgbClr val="000000"/>
                </a:solidFill>
                <a:latin typeface="+mn-lt"/>
              </a:rPr>
              <a:t> </a:t>
            </a:r>
            <a:r>
              <a:rPr lang="de-CH" sz="2000" kern="0" dirty="0" err="1" smtClean="0">
                <a:solidFill>
                  <a:srgbClr val="000000"/>
                </a:solidFill>
                <a:latin typeface="+mn-lt"/>
              </a:rPr>
              <a:t>algorithm</a:t>
            </a:r>
            <a:r>
              <a:rPr lang="de-CH" sz="2000" kern="0" dirty="0" smtClean="0">
                <a:solidFill>
                  <a:srgbClr val="000000"/>
                </a:solidFill>
                <a:latin typeface="+mn-lt"/>
              </a:rPr>
              <a:t> </a:t>
            </a:r>
            <a:r>
              <a:rPr lang="de-CH" sz="2000" kern="0" dirty="0" err="1" smtClean="0">
                <a:solidFill>
                  <a:srgbClr val="000000"/>
                </a:solidFill>
                <a:latin typeface="+mn-lt"/>
              </a:rPr>
              <a:t>is</a:t>
            </a:r>
            <a:r>
              <a:rPr lang="de-CH" sz="2000" kern="0" dirty="0" smtClean="0">
                <a:solidFill>
                  <a:srgbClr val="000000"/>
                </a:solidFill>
                <a:latin typeface="+mn-lt"/>
              </a:rPr>
              <a:t> </a:t>
            </a:r>
            <a:r>
              <a:rPr lang="de-CH" sz="2000" kern="0" dirty="0" err="1" smtClean="0">
                <a:solidFill>
                  <a:srgbClr val="000000"/>
                </a:solidFill>
                <a:latin typeface="+mn-lt"/>
              </a:rPr>
              <a:t>pretty</a:t>
            </a:r>
            <a:r>
              <a:rPr lang="de-CH" sz="2000" kern="0" dirty="0" smtClean="0">
                <a:solidFill>
                  <a:srgbClr val="000000"/>
                </a:solidFill>
                <a:latin typeface="+mn-lt"/>
              </a:rPr>
              <a:t> </a:t>
            </a:r>
            <a:r>
              <a:rPr lang="de-CH" sz="2000" kern="0" dirty="0" err="1" smtClean="0">
                <a:solidFill>
                  <a:srgbClr val="000000"/>
                </a:solidFill>
                <a:latin typeface="+mn-lt"/>
              </a:rPr>
              <a:t>similar</a:t>
            </a:r>
            <a:r>
              <a:rPr lang="de-CH" sz="2000" kern="0" dirty="0" smtClean="0">
                <a:solidFill>
                  <a:srgbClr val="000000"/>
                </a:solidFill>
                <a:latin typeface="+mn-lt"/>
              </a:rPr>
              <a:t> to </a:t>
            </a:r>
            <a:r>
              <a:rPr lang="de-CH" sz="2000" kern="0" dirty="0" err="1" smtClean="0">
                <a:solidFill>
                  <a:srgbClr val="000000"/>
                </a:solidFill>
                <a:latin typeface="+mn-lt"/>
              </a:rPr>
              <a:t>some</a:t>
            </a:r>
            <a:r>
              <a:rPr lang="de-CH" sz="2000" kern="0" dirty="0" smtClean="0">
                <a:solidFill>
                  <a:srgbClr val="000000"/>
                </a:solidFill>
                <a:latin typeface="+mn-lt"/>
              </a:rPr>
              <a:t> of </a:t>
            </a:r>
            <a:r>
              <a:rPr lang="de-CH" sz="2000" kern="0" dirty="0" err="1" smtClean="0">
                <a:solidFill>
                  <a:srgbClr val="000000"/>
                </a:solidFill>
                <a:latin typeface="+mn-lt"/>
              </a:rPr>
              <a:t>our</a:t>
            </a:r>
            <a:r>
              <a:rPr lang="de-CH" sz="2000" kern="0" dirty="0" smtClean="0">
                <a:solidFill>
                  <a:srgbClr val="000000"/>
                </a:solidFill>
                <a:latin typeface="+mn-lt"/>
              </a:rPr>
              <a:t> </a:t>
            </a:r>
            <a:r>
              <a:rPr lang="de-CH" sz="2000" kern="0" dirty="0" err="1" smtClean="0">
                <a:solidFill>
                  <a:srgbClr val="000000"/>
                </a:solidFill>
                <a:latin typeface="+mn-lt"/>
              </a:rPr>
              <a:t>single-hop</a:t>
            </a:r>
            <a:r>
              <a:rPr lang="de-CH" sz="2000" kern="0" dirty="0" smtClean="0">
                <a:solidFill>
                  <a:srgbClr val="000000"/>
                </a:solidFill>
                <a:latin typeface="+mn-lt"/>
              </a:rPr>
              <a:t> </a:t>
            </a:r>
            <a:r>
              <a:rPr lang="de-CH" sz="2000" kern="0" dirty="0" err="1" smtClean="0">
                <a:solidFill>
                  <a:srgbClr val="000000"/>
                </a:solidFill>
                <a:latin typeface="+mn-lt"/>
              </a:rPr>
              <a:t>algorithms</a:t>
            </a:r>
            <a:r>
              <a:rPr lang="de-CH" sz="2000" kern="0" dirty="0" smtClean="0">
                <a:solidFill>
                  <a:srgbClr val="000000"/>
                </a:solidFill>
                <a:latin typeface="+mn-lt"/>
              </a:rPr>
              <a:t>.)</a:t>
            </a:r>
            <a:endParaRPr kumimoji="0" lang="en-US" sz="1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smtClean="0"/>
              <a:t>Proof</a:t>
            </a:r>
          </a:p>
        </p:txBody>
      </p:sp>
      <p:sp>
        <p:nvSpPr>
          <p:cNvPr id="458755" name="Rectangle 3"/>
          <p:cNvSpPr>
            <a:spLocks noGrp="1" noChangeArrowheads="1"/>
          </p:cNvSpPr>
          <p:nvPr>
            <p:ph idx="1"/>
          </p:nvPr>
        </p:nvSpPr>
        <p:spPr>
          <a:xfrm>
            <a:off x="468314" y="836613"/>
            <a:ext cx="5661553" cy="5337175"/>
          </a:xfrm>
        </p:spPr>
        <p:txBody>
          <a:bodyPr/>
          <a:lstStyle/>
          <a:p>
            <a:endParaRPr lang="en-US" dirty="0" smtClean="0"/>
          </a:p>
          <a:p>
            <a:r>
              <a:rPr lang="de-CH" dirty="0" err="1" smtClean="0"/>
              <a:t>During</a:t>
            </a:r>
            <a:r>
              <a:rPr lang="de-CH" dirty="0" smtClean="0"/>
              <a:t> </a:t>
            </a:r>
            <a:r>
              <a:rPr lang="de-CH" dirty="0" err="1" smtClean="0"/>
              <a:t>one</a:t>
            </a:r>
            <a:r>
              <a:rPr lang="de-CH" dirty="0" smtClean="0"/>
              <a:t> </a:t>
            </a:r>
            <a:r>
              <a:rPr lang="de-CH" dirty="0" err="1" smtClean="0"/>
              <a:t>execution</a:t>
            </a:r>
            <a:r>
              <a:rPr lang="de-CH" dirty="0" smtClean="0"/>
              <a:t> of </a:t>
            </a:r>
            <a:r>
              <a:rPr lang="de-CH" dirty="0" err="1" smtClean="0"/>
              <a:t>Decay</a:t>
            </a:r>
            <a:r>
              <a:rPr lang="de-CH" dirty="0" smtClean="0"/>
              <a:t> </a:t>
            </a:r>
            <a:r>
              <a:rPr lang="en-US" dirty="0" smtClean="0"/>
              <a:t>a node can successfully receive a message with probability </a:t>
            </a:r>
            <a:r>
              <a:rPr lang="en-US" i="1" dirty="0" smtClean="0"/>
              <a:t>p</a:t>
            </a:r>
            <a:r>
              <a:rPr lang="en-US" dirty="0" smtClean="0"/>
              <a:t> </a:t>
            </a:r>
            <a:r>
              <a:rPr lang="en-US" dirty="0" smtClean="0">
                <a:cs typeface="Arial" charset="0"/>
              </a:rPr>
              <a:t>≥</a:t>
            </a:r>
            <a:r>
              <a:rPr lang="en-US" dirty="0" smtClean="0"/>
              <a:t> 1/(2</a:t>
            </a:r>
            <a:r>
              <a:rPr lang="en-US" i="1" dirty="0" smtClean="0"/>
              <a:t>e</a:t>
            </a:r>
            <a:r>
              <a:rPr lang="en-US" dirty="0" smtClean="0"/>
              <a:t>)</a:t>
            </a:r>
          </a:p>
          <a:p>
            <a:endParaRPr lang="en-US" dirty="0" smtClean="0"/>
          </a:p>
          <a:p>
            <a:r>
              <a:rPr lang="en-US" dirty="0" smtClean="0"/>
              <a:t>Iterating Decay </a:t>
            </a:r>
            <a:r>
              <a:rPr lang="en-US" i="1" dirty="0" err="1" smtClean="0"/>
              <a:t>c</a:t>
            </a:r>
            <a:r>
              <a:rPr lang="en-US" sz="1800" dirty="0" err="1" smtClean="0">
                <a:cs typeface="Arial" charset="0"/>
              </a:rPr>
              <a:t>·</a:t>
            </a:r>
            <a:r>
              <a:rPr lang="en-US" dirty="0" err="1" smtClean="0"/>
              <a:t>log</a:t>
            </a:r>
            <a:r>
              <a:rPr lang="en-US" dirty="0" smtClean="0"/>
              <a:t> </a:t>
            </a:r>
            <a:r>
              <a:rPr lang="en-US" i="1" dirty="0" smtClean="0"/>
              <a:t>n</a:t>
            </a:r>
            <a:r>
              <a:rPr lang="en-US" dirty="0" smtClean="0"/>
              <a:t> times we get a </a:t>
            </a:r>
            <a:br>
              <a:rPr lang="en-US" dirty="0" smtClean="0"/>
            </a:br>
            <a:r>
              <a:rPr lang="en-US" dirty="0" smtClean="0"/>
              <a:t>high success probability of </a:t>
            </a:r>
            <a:r>
              <a:rPr lang="en-US" i="1" dirty="0" smtClean="0"/>
              <a:t>p</a:t>
            </a:r>
            <a:r>
              <a:rPr lang="en-US" dirty="0" smtClean="0"/>
              <a:t> </a:t>
            </a:r>
            <a:r>
              <a:rPr lang="en-US" dirty="0" smtClean="0">
                <a:cs typeface="Arial" charset="0"/>
              </a:rPr>
              <a:t>≥ 1-</a:t>
            </a:r>
            <a:r>
              <a:rPr lang="en-US" dirty="0" smtClean="0"/>
              <a:t>1/</a:t>
            </a:r>
            <a:r>
              <a:rPr lang="en-US" i="1" dirty="0" err="1" smtClean="0"/>
              <a:t>n</a:t>
            </a:r>
            <a:r>
              <a:rPr lang="en-US" i="1" baseline="30000" dirty="0" err="1" smtClean="0"/>
              <a:t>c</a:t>
            </a:r>
            <a:endParaRPr lang="en-US" i="1" baseline="30000" dirty="0" smtClean="0"/>
          </a:p>
          <a:p>
            <a:endParaRPr lang="en-US" dirty="0" smtClean="0"/>
          </a:p>
          <a:p>
            <a:r>
              <a:rPr lang="en-US" dirty="0" smtClean="0"/>
              <a:t>Since a single execution of </a:t>
            </a:r>
            <a:r>
              <a:rPr lang="en-US" i="1" dirty="0" smtClean="0"/>
              <a:t>Decay</a:t>
            </a:r>
            <a:r>
              <a:rPr lang="en-US" dirty="0" smtClean="0"/>
              <a:t> takes </a:t>
            </a:r>
            <a:br>
              <a:rPr lang="en-US" dirty="0" smtClean="0"/>
            </a:br>
            <a:r>
              <a:rPr lang="en-US" dirty="0" smtClean="0"/>
              <a:t>log </a:t>
            </a:r>
            <a:r>
              <a:rPr lang="en-US" i="1" dirty="0" smtClean="0"/>
              <a:t>n</a:t>
            </a:r>
            <a:r>
              <a:rPr lang="en-US" dirty="0" smtClean="0"/>
              <a:t> steps, all nodes of the next level receive the message after </a:t>
            </a:r>
            <a:r>
              <a:rPr lang="en-US" i="1" dirty="0" smtClean="0"/>
              <a:t>c</a:t>
            </a:r>
            <a:r>
              <a:rPr lang="en-US" sz="1800" dirty="0" smtClean="0">
                <a:cs typeface="Arial" charset="0"/>
              </a:rPr>
              <a:t>·</a:t>
            </a:r>
            <a:r>
              <a:rPr lang="en-US" dirty="0" smtClean="0"/>
              <a:t>log</a:t>
            </a:r>
            <a:r>
              <a:rPr lang="en-US" baseline="30000" dirty="0" smtClean="0"/>
              <a:t>2</a:t>
            </a:r>
            <a:r>
              <a:rPr lang="en-US" i="1" dirty="0" smtClean="0"/>
              <a:t>n</a:t>
            </a:r>
            <a:r>
              <a:rPr lang="en-US" dirty="0" smtClean="0"/>
              <a:t> steps (again, with high probability). </a:t>
            </a:r>
          </a:p>
          <a:p>
            <a:endParaRPr lang="en-US" dirty="0" smtClean="0"/>
          </a:p>
          <a:p>
            <a:r>
              <a:rPr lang="en-US" dirty="0" smtClean="0"/>
              <a:t>Having </a:t>
            </a:r>
            <a:r>
              <a:rPr lang="en-US" i="1" dirty="0" smtClean="0"/>
              <a:t>D</a:t>
            </a:r>
            <a:r>
              <a:rPr lang="en-US" dirty="0" smtClean="0"/>
              <a:t> layers a total of O(</a:t>
            </a:r>
            <a:r>
              <a:rPr lang="en-US" i="1" dirty="0" smtClean="0"/>
              <a:t>D</a:t>
            </a:r>
            <a:r>
              <a:rPr lang="en-US" sz="1800" dirty="0" smtClean="0">
                <a:cs typeface="Arial" charset="0"/>
              </a:rPr>
              <a:t>·</a:t>
            </a:r>
            <a:r>
              <a:rPr lang="en-US" dirty="0" smtClean="0"/>
              <a:t>log</a:t>
            </a:r>
            <a:r>
              <a:rPr lang="en-US" baseline="30000" dirty="0" smtClean="0"/>
              <a:t>2</a:t>
            </a:r>
            <a:r>
              <a:rPr lang="en-US" i="1" dirty="0" smtClean="0"/>
              <a:t>n</a:t>
            </a:r>
            <a:r>
              <a:rPr lang="en-US" dirty="0" smtClean="0"/>
              <a:t>) rounds is sufficient (with high probability).</a:t>
            </a:r>
          </a:p>
          <a:p>
            <a:pPr lvl="1">
              <a:buFontTx/>
              <a:buNone/>
            </a:pPr>
            <a:endParaRPr lang="en-US" dirty="0" smtClean="0"/>
          </a:p>
          <a:p>
            <a:pPr lvl="1">
              <a:buFontTx/>
              <a:buNone/>
            </a:pPr>
            <a:endParaRPr lang="en-US" dirty="0" smtClean="0"/>
          </a:p>
        </p:txBody>
      </p:sp>
      <p:pic>
        <p:nvPicPr>
          <p:cNvPr id="458756" name="Picture 4"/>
          <p:cNvPicPr>
            <a:picLocks noChangeAspect="1" noChangeArrowheads="1"/>
          </p:cNvPicPr>
          <p:nvPr/>
        </p:nvPicPr>
        <p:blipFill>
          <a:blip r:embed="rId3" cstate="print"/>
          <a:srcRect/>
          <a:stretch>
            <a:fillRect/>
          </a:stretch>
        </p:blipFill>
        <p:spPr bwMode="auto">
          <a:xfrm>
            <a:off x="6415213" y="982663"/>
            <a:ext cx="2319214" cy="49609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idx="4294967295"/>
          </p:nvPr>
        </p:nvSpPr>
        <p:spPr/>
        <p:txBody>
          <a:bodyPr/>
          <a:lstStyle/>
          <a:p>
            <a:r>
              <a:rPr lang="en-US" dirty="0" smtClean="0"/>
              <a:t>Fastest Broadcast Algorithm </a:t>
            </a:r>
            <a:r>
              <a:rPr lang="en-US" sz="1600" dirty="0" smtClean="0"/>
              <a:t>[</a:t>
            </a:r>
            <a:r>
              <a:rPr lang="en-US" sz="1600" dirty="0" err="1" smtClean="0"/>
              <a:t>Czumaj</a:t>
            </a:r>
            <a:r>
              <a:rPr lang="en-US" sz="1600" dirty="0" smtClean="0"/>
              <a:t>, </a:t>
            </a:r>
            <a:r>
              <a:rPr lang="en-US" sz="1600" dirty="0" err="1" smtClean="0"/>
              <a:t>Rytter</a:t>
            </a:r>
            <a:r>
              <a:rPr lang="en-US" sz="1600" dirty="0" smtClean="0"/>
              <a:t> 2003]</a:t>
            </a:r>
          </a:p>
        </p:txBody>
      </p:sp>
      <p:sp>
        <p:nvSpPr>
          <p:cNvPr id="460803" name="Rectangle 3"/>
          <p:cNvSpPr>
            <a:spLocks noGrp="1" noChangeArrowheads="1"/>
          </p:cNvSpPr>
          <p:nvPr>
            <p:ph type="body" idx="4294967295"/>
          </p:nvPr>
        </p:nvSpPr>
        <p:spPr/>
        <p:txBody>
          <a:bodyPr/>
          <a:lstStyle/>
          <a:p>
            <a:r>
              <a:rPr lang="en-US" dirty="0" smtClean="0"/>
              <a:t>Known lower bound </a:t>
            </a:r>
            <a:r>
              <a:rPr lang="en-US" dirty="0" smtClean="0">
                <a:latin typeface="Symbol"/>
                <a:sym typeface="Symbol"/>
              </a:rPr>
              <a:t></a:t>
            </a:r>
            <a:r>
              <a:rPr lang="en-US" dirty="0" smtClean="0"/>
              <a:t>(</a:t>
            </a:r>
            <a:r>
              <a:rPr lang="en-US" i="1" dirty="0" err="1" smtClean="0"/>
              <a:t>D</a:t>
            </a:r>
            <a:r>
              <a:rPr lang="en-US" dirty="0" err="1" smtClean="0">
                <a:cs typeface="Arial" charset="0"/>
              </a:rPr>
              <a:t>·</a:t>
            </a:r>
            <a:r>
              <a:rPr lang="en-US" dirty="0" err="1" smtClean="0"/>
              <a:t>log</a:t>
            </a:r>
            <a:r>
              <a:rPr lang="en-US" dirty="0" smtClean="0"/>
              <a:t>(</a:t>
            </a:r>
            <a:r>
              <a:rPr lang="en-US" i="1" dirty="0" smtClean="0"/>
              <a:t>n</a:t>
            </a:r>
            <a:r>
              <a:rPr lang="en-US" dirty="0" smtClean="0"/>
              <a:t>/</a:t>
            </a:r>
            <a:r>
              <a:rPr lang="en-US" i="1" dirty="0" smtClean="0"/>
              <a:t>D</a:t>
            </a:r>
            <a:r>
              <a:rPr lang="en-US" dirty="0" smtClean="0"/>
              <a:t>) + log</a:t>
            </a:r>
            <a:r>
              <a:rPr lang="en-US" baseline="30000" dirty="0" smtClean="0"/>
              <a:t>2</a:t>
            </a:r>
            <a:r>
              <a:rPr lang="en-US" i="1" dirty="0" smtClean="0"/>
              <a:t>n</a:t>
            </a:r>
            <a:r>
              <a:rPr lang="en-US" dirty="0" smtClean="0"/>
              <a:t>)</a:t>
            </a:r>
          </a:p>
          <a:p>
            <a:r>
              <a:rPr lang="en-US" dirty="0" smtClean="0"/>
              <a:t>Fastest algorithm matches lower bound. Sketch of one case:</a:t>
            </a:r>
          </a:p>
          <a:p>
            <a:endParaRPr lang="en-US" dirty="0" smtClean="0"/>
          </a:p>
          <a:p>
            <a:endParaRPr lang="en-US" dirty="0" smtClean="0"/>
          </a:p>
        </p:txBody>
      </p:sp>
      <p:pic>
        <p:nvPicPr>
          <p:cNvPr id="460804" name="Picture 4"/>
          <p:cNvPicPr>
            <a:picLocks noChangeAspect="1" noChangeArrowheads="1"/>
          </p:cNvPicPr>
          <p:nvPr/>
        </p:nvPicPr>
        <p:blipFill>
          <a:blip r:embed="rId3" cstate="print"/>
          <a:srcRect/>
          <a:stretch>
            <a:fillRect/>
          </a:stretch>
        </p:blipFill>
        <p:spPr bwMode="auto">
          <a:xfrm>
            <a:off x="735013" y="3687763"/>
            <a:ext cx="6635750" cy="2246312"/>
          </a:xfrm>
          <a:prstGeom prst="rect">
            <a:avLst/>
          </a:prstGeom>
          <a:noFill/>
        </p:spPr>
      </p:pic>
      <p:pic>
        <p:nvPicPr>
          <p:cNvPr id="460805" name="Picture 5"/>
          <p:cNvPicPr>
            <a:picLocks noChangeAspect="1" noChangeArrowheads="1"/>
          </p:cNvPicPr>
          <p:nvPr/>
        </p:nvPicPr>
        <p:blipFill>
          <a:blip r:embed="rId4" cstate="print"/>
          <a:srcRect/>
          <a:stretch>
            <a:fillRect/>
          </a:stretch>
        </p:blipFill>
        <p:spPr bwMode="auto">
          <a:xfrm>
            <a:off x="874713" y="1773238"/>
            <a:ext cx="6551612" cy="1716087"/>
          </a:xfrm>
          <a:prstGeom prst="rect">
            <a:avLst/>
          </a:prstGeom>
          <a:noFill/>
        </p:spPr>
      </p:pic>
      <p:sp>
        <p:nvSpPr>
          <p:cNvPr id="460806" name="Line 6"/>
          <p:cNvSpPr>
            <a:spLocks noChangeShapeType="1"/>
          </p:cNvSpPr>
          <p:nvPr/>
        </p:nvSpPr>
        <p:spPr bwMode="auto">
          <a:xfrm flipH="1">
            <a:off x="6418263" y="1989138"/>
            <a:ext cx="542925" cy="374650"/>
          </a:xfrm>
          <a:prstGeom prst="line">
            <a:avLst/>
          </a:prstGeom>
          <a:noFill/>
          <a:ln w="9525">
            <a:solidFill>
              <a:schemeClr val="tx1"/>
            </a:solidFill>
            <a:round/>
            <a:headEnd/>
            <a:tailEnd type="triangle" w="med" len="med"/>
          </a:ln>
          <a:effectLst/>
        </p:spPr>
        <p:txBody>
          <a:bodyPr/>
          <a:lstStyle/>
          <a:p>
            <a:endParaRPr lang="en-US"/>
          </a:p>
        </p:txBody>
      </p:sp>
      <p:sp>
        <p:nvSpPr>
          <p:cNvPr id="460807" name="Text Box 7"/>
          <p:cNvSpPr txBox="1">
            <a:spLocks noChangeArrowheads="1"/>
          </p:cNvSpPr>
          <p:nvPr/>
        </p:nvSpPr>
        <p:spPr bwMode="auto">
          <a:xfrm>
            <a:off x="6985000" y="1827213"/>
            <a:ext cx="965329" cy="307777"/>
          </a:xfrm>
          <a:prstGeom prst="rect">
            <a:avLst/>
          </a:prstGeom>
          <a:noFill/>
          <a:ln w="9525">
            <a:noFill/>
            <a:miter lim="800000"/>
            <a:headEnd/>
            <a:tailEnd/>
          </a:ln>
          <a:effectLst/>
        </p:spPr>
        <p:txBody>
          <a:bodyPr wrap="none">
            <a:spAutoFit/>
          </a:bodyPr>
          <a:lstStyle/>
          <a:p>
            <a:r>
              <a:rPr lang="en-US" sz="1400" dirty="0"/>
              <a:t>= </a:t>
            </a:r>
            <a:r>
              <a:rPr lang="en-US" sz="1400" dirty="0" err="1" smtClean="0"/>
              <a:t>loglog</a:t>
            </a:r>
            <a:r>
              <a:rPr lang="en-US" sz="1400" dirty="0"/>
              <a:t> </a:t>
            </a:r>
            <a:r>
              <a:rPr lang="en-US" sz="1400" i="1" dirty="0" smtClean="0"/>
              <a:t>n</a:t>
            </a:r>
            <a:endParaRPr lang="en-US" sz="1400" i="1" dirty="0"/>
          </a:p>
        </p:txBody>
      </p:sp>
      <p:sp>
        <p:nvSpPr>
          <p:cNvPr id="460808" name="Line 8"/>
          <p:cNvSpPr>
            <a:spLocks noChangeShapeType="1"/>
          </p:cNvSpPr>
          <p:nvPr/>
        </p:nvSpPr>
        <p:spPr bwMode="auto">
          <a:xfrm flipV="1">
            <a:off x="2776150" y="5511114"/>
            <a:ext cx="45719" cy="593124"/>
          </a:xfrm>
          <a:prstGeom prst="line">
            <a:avLst/>
          </a:prstGeom>
          <a:noFill/>
          <a:ln w="9525">
            <a:solidFill>
              <a:schemeClr val="tx1"/>
            </a:solidFill>
            <a:round/>
            <a:headEnd/>
            <a:tailEnd type="triangle" w="med" len="med"/>
          </a:ln>
          <a:effectLst/>
        </p:spPr>
        <p:txBody>
          <a:bodyPr/>
          <a:lstStyle/>
          <a:p>
            <a:endParaRPr lang="en-US"/>
          </a:p>
        </p:txBody>
      </p:sp>
      <p:sp>
        <p:nvSpPr>
          <p:cNvPr id="460809" name="Text Box 9"/>
          <p:cNvSpPr txBox="1">
            <a:spLocks noChangeArrowheads="1"/>
          </p:cNvSpPr>
          <p:nvPr/>
        </p:nvSpPr>
        <p:spPr bwMode="auto">
          <a:xfrm>
            <a:off x="1997547" y="6163319"/>
            <a:ext cx="1646237" cy="457200"/>
          </a:xfrm>
          <a:prstGeom prst="rect">
            <a:avLst/>
          </a:prstGeom>
          <a:noFill/>
          <a:ln w="9525">
            <a:noFill/>
            <a:miter lim="800000"/>
            <a:headEnd/>
            <a:tailEnd/>
          </a:ln>
          <a:effectLst/>
        </p:spPr>
        <p:txBody>
          <a:bodyPr wrap="none">
            <a:spAutoFit/>
          </a:bodyPr>
          <a:lstStyle/>
          <a:p>
            <a:r>
              <a:rPr lang="en-US" sz="1200" dirty="0"/>
              <a:t>Node that received </a:t>
            </a:r>
          </a:p>
          <a:p>
            <a:r>
              <a:rPr lang="en-US" sz="1200" dirty="0"/>
              <a:t>message from source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A lot of theoretical research is centered around Aloha-style research, since in the big-Oh world, 36% or 18% throughput is only a constant factor off the optimal, which is considered “negligible”, or “asymptotically optimal”…</a:t>
            </a:r>
          </a:p>
          <a:p>
            <a:endParaRPr lang="en-US" dirty="0" smtClean="0"/>
          </a:p>
          <a:p>
            <a:r>
              <a:rPr lang="en-US" dirty="0" smtClean="0"/>
              <a:t>In reality, we would often not be happy with an algorithm that finishes the task in O(</a:t>
            </a:r>
            <a:r>
              <a:rPr lang="en-US" i="1" dirty="0" smtClean="0"/>
              <a:t>f</a:t>
            </a:r>
            <a:r>
              <a:rPr lang="en-US" dirty="0" smtClean="0"/>
              <a:t>(</a:t>
            </a:r>
            <a:r>
              <a:rPr lang="en-US" i="1" dirty="0" smtClean="0"/>
              <a:t>n</a:t>
            </a:r>
            <a:r>
              <a:rPr lang="en-US" dirty="0" smtClean="0"/>
              <a:t>)) time, if the hidden constant is huge. Not even if the hidden constant is, uh, constant. </a:t>
            </a:r>
          </a:p>
          <a:p>
            <a:endParaRPr lang="en-US" dirty="0" smtClean="0"/>
          </a:p>
          <a:p>
            <a:r>
              <a:rPr lang="en-US" dirty="0" smtClean="0"/>
              <a:t>What we need is a mix between </a:t>
            </a:r>
            <a:r>
              <a:rPr lang="en-US" dirty="0" smtClean="0">
                <a:solidFill>
                  <a:srgbClr val="FF0000"/>
                </a:solidFill>
              </a:rPr>
              <a:t>Aloha, TDMA, and reservation</a:t>
            </a:r>
            <a:r>
              <a:rPr lang="en-US" dirty="0" smtClean="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maturity</a:t>
            </a:r>
          </a:p>
          <a:p>
            <a:endParaRPr lang="en-US" dirty="0" smtClean="0"/>
          </a:p>
          <a:p>
            <a:endParaRPr lang="en-US" dirty="0" smtClean="0"/>
          </a:p>
          <a:p>
            <a:endParaRPr lang="en-US" dirty="0" smtClean="0"/>
          </a:p>
          <a:p>
            <a:r>
              <a:rPr lang="en-US" dirty="0" smtClean="0"/>
              <a:t>Practical importance</a:t>
            </a:r>
          </a:p>
          <a:p>
            <a:endParaRPr lang="en-US" dirty="0" smtClean="0"/>
          </a:p>
          <a:p>
            <a:endParaRPr lang="en-US" dirty="0" smtClean="0"/>
          </a:p>
          <a:p>
            <a:endParaRPr lang="en-US" dirty="0" smtClean="0"/>
          </a:p>
          <a:p>
            <a:r>
              <a:rPr lang="en-US" dirty="0" smtClean="0"/>
              <a:t>Theory appeal</a:t>
            </a:r>
          </a:p>
          <a:p>
            <a:endParaRPr lang="en-US" dirty="0"/>
          </a:p>
        </p:txBody>
      </p:sp>
      <p:sp>
        <p:nvSpPr>
          <p:cNvPr id="4" name="Rectangle 3"/>
          <p:cNvSpPr/>
          <p:nvPr/>
        </p:nvSpPr>
        <p:spPr bwMode="auto">
          <a:xfrm>
            <a:off x="889907" y="1657357"/>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First steps                                                         </a:t>
            </a:r>
            <a:r>
              <a:rPr kumimoji="0" lang="en-US" b="0" i="0" u="none" strike="noStrike" cap="none" normalizeH="0" baseline="0" dirty="0" smtClean="0">
                <a:ln>
                  <a:noFill/>
                </a:ln>
                <a:solidFill>
                  <a:schemeClr val="bg1"/>
                </a:solidFill>
                <a:effectLst/>
                <a:latin typeface="Arial" charset="0"/>
              </a:rPr>
              <a:t>Text book</a:t>
            </a:r>
          </a:p>
        </p:txBody>
      </p:sp>
      <p:sp>
        <p:nvSpPr>
          <p:cNvPr id="5" name="Rectangle 4"/>
          <p:cNvSpPr/>
          <p:nvPr/>
        </p:nvSpPr>
        <p:spPr bwMode="auto">
          <a:xfrm>
            <a:off x="889907" y="3132373"/>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 apps                                                     Mission critical</a:t>
            </a:r>
          </a:p>
        </p:txBody>
      </p:sp>
      <p:sp>
        <p:nvSpPr>
          <p:cNvPr id="6" name="Rectangle 5"/>
          <p:cNvSpPr/>
          <p:nvPr/>
        </p:nvSpPr>
        <p:spPr bwMode="auto">
          <a:xfrm>
            <a:off x="889907" y="4607389"/>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err="1" smtClean="0">
                <a:solidFill>
                  <a:schemeClr val="bg1"/>
                </a:solidFill>
              </a:rPr>
              <a:t>Boooooooring</a:t>
            </a:r>
            <a:r>
              <a:rPr lang="en-US" smtClean="0">
                <a:solidFill>
                  <a:schemeClr val="bg1"/>
                </a:solidFill>
              </a:rPr>
              <a:t>					 Exciting</a:t>
            </a:r>
            <a:endParaRPr lang="en-US" dirty="0" smtClean="0">
              <a:solidFill>
                <a:schemeClr val="bg1"/>
              </a:solidFill>
            </a:endParaRPr>
          </a:p>
        </p:txBody>
      </p:sp>
      <p:sp>
        <p:nvSpPr>
          <p:cNvPr id="10" name="AutoShape 6"/>
          <p:cNvSpPr>
            <a:spLocks noChangeArrowheads="1"/>
          </p:cNvSpPr>
          <p:nvPr/>
        </p:nvSpPr>
        <p:spPr bwMode="auto">
          <a:xfrm>
            <a:off x="3897949" y="1927225"/>
            <a:ext cx="293688" cy="392113"/>
          </a:xfrm>
          <a:prstGeom prst="triangle">
            <a:avLst>
              <a:gd name="adj" fmla="val 50000"/>
            </a:avLst>
          </a:prstGeom>
          <a:solidFill>
            <a:srgbClr val="000000"/>
          </a:solidFill>
          <a:ln w="9360">
            <a:solidFill>
              <a:srgbClr val="000000"/>
            </a:solidFill>
            <a:round/>
            <a:headEnd/>
            <a:tailEnd/>
          </a:ln>
        </p:spPr>
        <p:txBody>
          <a:bodyPr wrap="none" anchor="ctr"/>
          <a:lstStyle/>
          <a:p>
            <a:pPr algn="ctr"/>
            <a:endParaRPr lang="en-US"/>
          </a:p>
        </p:txBody>
      </p:sp>
      <p:sp>
        <p:nvSpPr>
          <p:cNvPr id="11" name="AutoShape 7"/>
          <p:cNvSpPr>
            <a:spLocks noChangeArrowheads="1"/>
          </p:cNvSpPr>
          <p:nvPr/>
        </p:nvSpPr>
        <p:spPr bwMode="auto">
          <a:xfrm>
            <a:off x="6081536" y="3386138"/>
            <a:ext cx="293688" cy="390525"/>
          </a:xfrm>
          <a:prstGeom prst="triangle">
            <a:avLst>
              <a:gd name="adj" fmla="val 50000"/>
            </a:avLst>
          </a:prstGeom>
          <a:solidFill>
            <a:srgbClr val="000000"/>
          </a:solidFill>
          <a:ln w="9360">
            <a:solidFill>
              <a:srgbClr val="000000"/>
            </a:solidFill>
            <a:round/>
            <a:headEnd/>
            <a:tailEnd/>
          </a:ln>
        </p:spPr>
        <p:txBody>
          <a:bodyPr wrap="none" anchor="ctr"/>
          <a:lstStyle/>
          <a:p>
            <a:pPr algn="ctr"/>
            <a:endParaRPr lang="en-US"/>
          </a:p>
        </p:txBody>
      </p:sp>
      <p:sp>
        <p:nvSpPr>
          <p:cNvPr id="12" name="AutoShape 8"/>
          <p:cNvSpPr>
            <a:spLocks noChangeArrowheads="1"/>
          </p:cNvSpPr>
          <p:nvPr/>
        </p:nvSpPr>
        <p:spPr bwMode="auto">
          <a:xfrm>
            <a:off x="7287870" y="4876800"/>
            <a:ext cx="293687" cy="392113"/>
          </a:xfrm>
          <a:prstGeom prst="triangle">
            <a:avLst>
              <a:gd name="adj" fmla="val 50000"/>
            </a:avLst>
          </a:prstGeom>
          <a:solidFill>
            <a:srgbClr val="000000"/>
          </a:solidFill>
          <a:ln w="9360">
            <a:solidFill>
              <a:srgbClr val="000000"/>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title"/>
          </p:nvPr>
        </p:nvSpPr>
        <p:spPr/>
        <p:txBody>
          <a:bodyPr/>
          <a:lstStyle/>
          <a:p>
            <a:pPr eaLnBrk="1" hangingPunct="1"/>
            <a:r>
              <a:rPr lang="en-US" smtClean="0"/>
              <a:t>Overview</a:t>
            </a:r>
            <a:endParaRPr lang="de-CH" smtClean="0"/>
          </a:p>
        </p:txBody>
      </p:sp>
      <p:sp>
        <p:nvSpPr>
          <p:cNvPr id="27650"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Understanding Aloha</a:t>
            </a:r>
          </a:p>
          <a:p>
            <a:pPr eaLnBrk="1" hangingPunct="1"/>
            <a:endParaRPr lang="en-GB" dirty="0" smtClean="0"/>
          </a:p>
          <a:p>
            <a:pPr eaLnBrk="1" hangingPunct="1"/>
            <a:r>
              <a:rPr lang="en-GB" dirty="0" smtClean="0"/>
              <a:t>Unknown </a:t>
            </a:r>
            <a:r>
              <a:rPr lang="en-US" dirty="0" smtClean="0"/>
              <a:t>Neighborhood</a:t>
            </a:r>
          </a:p>
          <a:p>
            <a:pPr eaLnBrk="1" hangingPunct="1"/>
            <a:endParaRPr lang="en-GB" dirty="0" smtClean="0"/>
          </a:p>
          <a:p>
            <a:pPr eaLnBrk="1" hangingPunct="1"/>
            <a:r>
              <a:rPr lang="en-GB" dirty="0" smtClean="0"/>
              <a:t>The Broadcast Problem</a:t>
            </a:r>
          </a:p>
          <a:p>
            <a:pPr eaLnBrk="1" hangingPunct="1"/>
            <a:endParaRPr lang="en-GB"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1" name="Rectangle 2"/>
          <p:cNvSpPr>
            <a:spLocks noGrp="1" noChangeArrowheads="1"/>
          </p:cNvSpPr>
          <p:nvPr>
            <p:ph type="title"/>
          </p:nvPr>
        </p:nvSpPr>
        <p:spPr/>
        <p:txBody>
          <a:bodyPr/>
          <a:lstStyle/>
          <a:p>
            <a:pPr eaLnBrk="1" hangingPunct="1"/>
            <a:r>
              <a:rPr lang="en-US" smtClean="0"/>
              <a:t>The best MAC protocol?!?</a:t>
            </a:r>
          </a:p>
        </p:txBody>
      </p:sp>
      <p:sp>
        <p:nvSpPr>
          <p:cNvPr id="419842" name="Rectangle 3"/>
          <p:cNvSpPr>
            <a:spLocks noGrp="1" noChangeArrowheads="1"/>
          </p:cNvSpPr>
          <p:nvPr>
            <p:ph idx="1"/>
          </p:nvPr>
        </p:nvSpPr>
        <p:spPr/>
        <p:txBody>
          <a:bodyPr/>
          <a:lstStyle/>
          <a:p>
            <a:pPr eaLnBrk="1" hangingPunct="1"/>
            <a:endParaRPr lang="en-US" dirty="0" smtClean="0"/>
          </a:p>
          <a:p>
            <a:pPr eaLnBrk="1" hangingPunct="1"/>
            <a:r>
              <a:rPr lang="en-US" dirty="0" smtClean="0"/>
              <a:t>Energy-efficiency vs. throughput vs. delay</a:t>
            </a:r>
          </a:p>
          <a:p>
            <a:pPr eaLnBrk="1" hangingPunct="1"/>
            <a:r>
              <a:rPr lang="en-GB" dirty="0" smtClean="0"/>
              <a:t>Worst-case guarantees vs. best-effort</a:t>
            </a:r>
          </a:p>
          <a:p>
            <a:pPr eaLnBrk="1" hangingPunct="1"/>
            <a:r>
              <a:rPr lang="en-GB" dirty="0" smtClean="0"/>
              <a:t>Centralized/offline vs. distributed/online</a:t>
            </a:r>
          </a:p>
          <a:p>
            <a:pPr eaLnBrk="1" hangingPunct="1"/>
            <a:endParaRPr lang="en-GB" sz="1800" dirty="0" smtClean="0"/>
          </a:p>
          <a:p>
            <a:pPr eaLnBrk="1" hangingPunct="1"/>
            <a:r>
              <a:rPr lang="en-GB" dirty="0" smtClean="0"/>
              <a:t>So, clearly, </a:t>
            </a:r>
            <a:r>
              <a:rPr lang="en-GB" dirty="0" smtClean="0">
                <a:solidFill>
                  <a:srgbClr val="FF0000"/>
                </a:solidFill>
              </a:rPr>
              <a:t>there cannot be a best MAC protocol</a:t>
            </a:r>
            <a:r>
              <a:rPr lang="en-GB" dirty="0" smtClean="0"/>
              <a:t>!</a:t>
            </a:r>
          </a:p>
          <a:p>
            <a:pPr eaLnBrk="1" hangingPunct="1"/>
            <a:endParaRPr lang="en-GB" dirty="0" smtClean="0"/>
          </a:p>
          <a:p>
            <a:pPr eaLnBrk="1" hangingPunct="1"/>
            <a:r>
              <a:rPr lang="en-GB" dirty="0" smtClean="0"/>
              <a:t>… but we don’t like such a statement</a:t>
            </a:r>
          </a:p>
          <a:p>
            <a:pPr lvl="1" eaLnBrk="1" hangingPunct="1"/>
            <a:r>
              <a:rPr lang="en-GB" sz="1800" dirty="0" smtClean="0"/>
              <a:t>We study some ideas in more detail…</a:t>
            </a:r>
            <a:endParaRPr lang="en-US"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4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4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2"/>
          <p:cNvSpPr>
            <a:spLocks noGrp="1" noChangeArrowheads="1"/>
          </p:cNvSpPr>
          <p:nvPr>
            <p:ph type="title"/>
          </p:nvPr>
        </p:nvSpPr>
        <p:spPr/>
        <p:txBody>
          <a:bodyPr/>
          <a:lstStyle/>
          <a:p>
            <a:pPr eaLnBrk="1" hangingPunct="1"/>
            <a:r>
              <a:rPr lang="en-US" dirty="0" smtClean="0"/>
              <a:t>Slotted Aloha	</a:t>
            </a:r>
            <a:endParaRPr lang="de-CH" dirty="0" smtClean="0"/>
          </a:p>
        </p:txBody>
      </p:sp>
      <p:sp>
        <p:nvSpPr>
          <p:cNvPr id="304132" name="Rectangle 3"/>
          <p:cNvSpPr>
            <a:spLocks noGrp="1" noChangeArrowheads="1"/>
          </p:cNvSpPr>
          <p:nvPr>
            <p:ph idx="1"/>
          </p:nvPr>
        </p:nvSpPr>
        <p:spPr/>
        <p:txBody>
          <a:bodyPr/>
          <a:lstStyle/>
          <a:p>
            <a:pPr eaLnBrk="1" hangingPunct="1">
              <a:lnSpc>
                <a:spcPct val="90000"/>
              </a:lnSpc>
            </a:pPr>
            <a:endParaRPr lang="en-US" dirty="0" smtClean="0"/>
          </a:p>
          <a:p>
            <a:pPr eaLnBrk="1" hangingPunct="1">
              <a:lnSpc>
                <a:spcPct val="90000"/>
              </a:lnSpc>
            </a:pPr>
            <a:r>
              <a:rPr lang="en-US" dirty="0" smtClean="0"/>
              <a:t>We assume that the stations </a:t>
            </a:r>
            <a:br>
              <a:rPr lang="en-US" dirty="0" smtClean="0"/>
            </a:br>
            <a:r>
              <a:rPr lang="en-US" dirty="0" smtClean="0"/>
              <a:t>are perfectly synchronous</a:t>
            </a:r>
          </a:p>
          <a:p>
            <a:pPr eaLnBrk="1" hangingPunct="1">
              <a:lnSpc>
                <a:spcPct val="90000"/>
              </a:lnSpc>
            </a:pPr>
            <a:r>
              <a:rPr lang="en-US" dirty="0" smtClean="0"/>
              <a:t>In each time slot each station </a:t>
            </a:r>
            <a:br>
              <a:rPr lang="en-US" dirty="0" smtClean="0"/>
            </a:br>
            <a:r>
              <a:rPr lang="en-US" dirty="0" smtClean="0"/>
              <a:t>transmits with probability </a:t>
            </a:r>
            <a:r>
              <a:rPr lang="en-US" i="1" dirty="0" smtClean="0"/>
              <a:t>p</a:t>
            </a:r>
            <a:r>
              <a:rPr lang="en-US" dirty="0" smtClean="0"/>
              <a:t>.</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In </a:t>
            </a:r>
            <a:r>
              <a:rPr lang="en-US" dirty="0" smtClean="0">
                <a:solidFill>
                  <a:srgbClr val="3983EF"/>
                </a:solidFill>
              </a:rPr>
              <a:t>Slotted Aloha</a:t>
            </a:r>
            <a:r>
              <a:rPr lang="en-US" dirty="0" smtClean="0"/>
              <a:t>, a station can transmit successfully with probability at least 1/</a:t>
            </a:r>
            <a:r>
              <a:rPr lang="en-US" i="1" dirty="0" smtClean="0"/>
              <a:t>e</a:t>
            </a:r>
            <a:r>
              <a:rPr lang="en-US" dirty="0" smtClean="0"/>
              <a:t>, or about 36% of the time.</a:t>
            </a:r>
          </a:p>
        </p:txBody>
      </p:sp>
      <p:graphicFrame>
        <p:nvGraphicFramePr>
          <p:cNvPr id="304130" name="Object 2"/>
          <p:cNvGraphicFramePr>
            <a:graphicFrameLocks noChangeAspect="1"/>
          </p:cNvGraphicFramePr>
          <p:nvPr/>
        </p:nvGraphicFramePr>
        <p:xfrm>
          <a:off x="906463" y="2638425"/>
          <a:ext cx="5842000" cy="2159000"/>
        </p:xfrm>
        <a:graphic>
          <a:graphicData uri="http://schemas.openxmlformats.org/presentationml/2006/ole">
            <mc:AlternateContent xmlns:mc="http://schemas.openxmlformats.org/markup-compatibility/2006">
              <mc:Choice xmlns:v="urn:schemas-microsoft-com:vml" Requires="v">
                <p:oleObj spid="_x0000_s43014" name="Equation" r:id="rId4" imgW="5841720" imgH="2158920" progId="">
                  <p:embed/>
                </p:oleObj>
              </mc:Choice>
              <mc:Fallback>
                <p:oleObj name="Equation" r:id="rId4" imgW="5841720" imgH="21589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63" y="2638425"/>
                        <a:ext cx="58420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0"/>
          <p:cNvGrpSpPr>
            <a:grpSpLocks/>
          </p:cNvGrpSpPr>
          <p:nvPr/>
        </p:nvGrpSpPr>
        <p:grpSpPr bwMode="auto">
          <a:xfrm>
            <a:off x="4427538" y="1379538"/>
            <a:ext cx="4313237" cy="957262"/>
            <a:chOff x="3387" y="899"/>
            <a:chExt cx="1978" cy="241"/>
          </a:xfrm>
        </p:grpSpPr>
        <p:sp>
          <p:nvSpPr>
            <p:cNvPr id="304134" name="Rectangle 28"/>
            <p:cNvSpPr>
              <a:spLocks noChangeArrowheads="1"/>
            </p:cNvSpPr>
            <p:nvPr/>
          </p:nvSpPr>
          <p:spPr bwMode="auto">
            <a:xfrm>
              <a:off x="4750" y="899"/>
              <a:ext cx="107" cy="241"/>
            </a:xfrm>
            <a:prstGeom prst="rect">
              <a:avLst/>
            </a:prstGeom>
            <a:solidFill>
              <a:srgbClr val="FF9999"/>
            </a:solidFill>
            <a:ln w="9525">
              <a:noFill/>
              <a:miter lim="800000"/>
              <a:headEnd/>
              <a:tailEnd/>
            </a:ln>
          </p:spPr>
          <p:txBody>
            <a:bodyPr wrap="none" anchor="ctr"/>
            <a:lstStyle/>
            <a:p>
              <a:pPr algn="ctr"/>
              <a:endParaRPr lang="en-US"/>
            </a:p>
          </p:txBody>
        </p:sp>
        <p:sp>
          <p:nvSpPr>
            <p:cNvPr id="304135" name="Rectangle 29"/>
            <p:cNvSpPr>
              <a:spLocks noChangeArrowheads="1"/>
            </p:cNvSpPr>
            <p:nvPr/>
          </p:nvSpPr>
          <p:spPr bwMode="auto">
            <a:xfrm>
              <a:off x="3895" y="899"/>
              <a:ext cx="107" cy="241"/>
            </a:xfrm>
            <a:prstGeom prst="rect">
              <a:avLst/>
            </a:prstGeom>
            <a:solidFill>
              <a:srgbClr val="FF9999"/>
            </a:solidFill>
            <a:ln w="9525">
              <a:noFill/>
              <a:miter lim="800000"/>
              <a:headEnd/>
              <a:tailEnd/>
            </a:ln>
          </p:spPr>
          <p:txBody>
            <a:bodyPr wrap="none" anchor="ctr"/>
            <a:lstStyle/>
            <a:p>
              <a:pPr algn="ctr"/>
              <a:endParaRPr lang="en-US"/>
            </a:p>
          </p:txBody>
        </p:sp>
        <p:sp>
          <p:nvSpPr>
            <p:cNvPr id="304136" name="Line 30"/>
            <p:cNvSpPr>
              <a:spLocks noChangeShapeType="1"/>
            </p:cNvSpPr>
            <p:nvPr/>
          </p:nvSpPr>
          <p:spPr bwMode="auto">
            <a:xfrm>
              <a:off x="3387" y="979"/>
              <a:ext cx="1978" cy="0"/>
            </a:xfrm>
            <a:prstGeom prst="line">
              <a:avLst/>
            </a:prstGeom>
            <a:noFill/>
            <a:ln w="9525">
              <a:solidFill>
                <a:schemeClr val="tx1"/>
              </a:solidFill>
              <a:round/>
              <a:headEnd/>
              <a:tailEnd type="triangle" w="med" len="med"/>
            </a:ln>
          </p:spPr>
          <p:txBody>
            <a:bodyPr wrap="none" anchor="ctr"/>
            <a:lstStyle/>
            <a:p>
              <a:endParaRPr lang="en-US"/>
            </a:p>
          </p:txBody>
        </p:sp>
        <p:sp>
          <p:nvSpPr>
            <p:cNvPr id="304137" name="Line 32"/>
            <p:cNvSpPr>
              <a:spLocks noChangeShapeType="1"/>
            </p:cNvSpPr>
            <p:nvPr/>
          </p:nvSpPr>
          <p:spPr bwMode="auto">
            <a:xfrm>
              <a:off x="3387" y="1046"/>
              <a:ext cx="1978" cy="0"/>
            </a:xfrm>
            <a:prstGeom prst="line">
              <a:avLst/>
            </a:prstGeom>
            <a:noFill/>
            <a:ln w="9525">
              <a:solidFill>
                <a:schemeClr val="tx1"/>
              </a:solidFill>
              <a:round/>
              <a:headEnd/>
              <a:tailEnd type="triangle" w="med" len="med"/>
            </a:ln>
          </p:spPr>
          <p:txBody>
            <a:bodyPr wrap="none" anchor="ctr"/>
            <a:lstStyle/>
            <a:p>
              <a:endParaRPr lang="en-US"/>
            </a:p>
          </p:txBody>
        </p:sp>
        <p:sp>
          <p:nvSpPr>
            <p:cNvPr id="304138" name="Line 34"/>
            <p:cNvSpPr>
              <a:spLocks noChangeShapeType="1"/>
            </p:cNvSpPr>
            <p:nvPr/>
          </p:nvSpPr>
          <p:spPr bwMode="auto">
            <a:xfrm>
              <a:off x="3387" y="1113"/>
              <a:ext cx="1978" cy="0"/>
            </a:xfrm>
            <a:prstGeom prst="line">
              <a:avLst/>
            </a:prstGeom>
            <a:noFill/>
            <a:ln w="9525">
              <a:solidFill>
                <a:schemeClr val="tx1"/>
              </a:solidFill>
              <a:round/>
              <a:headEnd/>
              <a:tailEnd type="triangle" w="med" len="med"/>
            </a:ln>
          </p:spPr>
          <p:txBody>
            <a:bodyPr wrap="none" anchor="ctr"/>
            <a:lstStyle/>
            <a:p>
              <a:endParaRPr lang="en-US"/>
            </a:p>
          </p:txBody>
        </p:sp>
        <p:sp>
          <p:nvSpPr>
            <p:cNvPr id="304139" name="Line 38"/>
            <p:cNvSpPr>
              <a:spLocks noChangeShapeType="1"/>
            </p:cNvSpPr>
            <p:nvPr/>
          </p:nvSpPr>
          <p:spPr bwMode="auto">
            <a:xfrm>
              <a:off x="3468" y="899"/>
              <a:ext cx="0" cy="241"/>
            </a:xfrm>
            <a:prstGeom prst="line">
              <a:avLst/>
            </a:prstGeom>
            <a:noFill/>
            <a:ln w="9525">
              <a:solidFill>
                <a:schemeClr val="folHlink"/>
              </a:solidFill>
              <a:round/>
              <a:headEnd/>
              <a:tailEnd/>
            </a:ln>
          </p:spPr>
          <p:txBody>
            <a:bodyPr wrap="none" anchor="ctr"/>
            <a:lstStyle/>
            <a:p>
              <a:endParaRPr lang="en-US"/>
            </a:p>
          </p:txBody>
        </p:sp>
        <p:sp>
          <p:nvSpPr>
            <p:cNvPr id="304140" name="Line 39"/>
            <p:cNvSpPr>
              <a:spLocks noChangeShapeType="1"/>
            </p:cNvSpPr>
            <p:nvPr/>
          </p:nvSpPr>
          <p:spPr bwMode="auto">
            <a:xfrm>
              <a:off x="3574" y="899"/>
              <a:ext cx="0" cy="241"/>
            </a:xfrm>
            <a:prstGeom prst="line">
              <a:avLst/>
            </a:prstGeom>
            <a:noFill/>
            <a:ln w="9525">
              <a:solidFill>
                <a:schemeClr val="folHlink"/>
              </a:solidFill>
              <a:round/>
              <a:headEnd/>
              <a:tailEnd/>
            </a:ln>
          </p:spPr>
          <p:txBody>
            <a:bodyPr wrap="none" anchor="ctr"/>
            <a:lstStyle/>
            <a:p>
              <a:endParaRPr lang="en-US"/>
            </a:p>
          </p:txBody>
        </p:sp>
        <p:sp>
          <p:nvSpPr>
            <p:cNvPr id="304141" name="Line 40"/>
            <p:cNvSpPr>
              <a:spLocks noChangeShapeType="1"/>
            </p:cNvSpPr>
            <p:nvPr/>
          </p:nvSpPr>
          <p:spPr bwMode="auto">
            <a:xfrm>
              <a:off x="3681" y="899"/>
              <a:ext cx="0" cy="241"/>
            </a:xfrm>
            <a:prstGeom prst="line">
              <a:avLst/>
            </a:prstGeom>
            <a:noFill/>
            <a:ln w="9525">
              <a:solidFill>
                <a:schemeClr val="folHlink"/>
              </a:solidFill>
              <a:round/>
              <a:headEnd/>
              <a:tailEnd/>
            </a:ln>
          </p:spPr>
          <p:txBody>
            <a:bodyPr wrap="none" anchor="ctr"/>
            <a:lstStyle/>
            <a:p>
              <a:endParaRPr lang="en-US"/>
            </a:p>
          </p:txBody>
        </p:sp>
        <p:sp>
          <p:nvSpPr>
            <p:cNvPr id="304142" name="Line 41"/>
            <p:cNvSpPr>
              <a:spLocks noChangeShapeType="1"/>
            </p:cNvSpPr>
            <p:nvPr/>
          </p:nvSpPr>
          <p:spPr bwMode="auto">
            <a:xfrm>
              <a:off x="3788" y="899"/>
              <a:ext cx="0" cy="241"/>
            </a:xfrm>
            <a:prstGeom prst="line">
              <a:avLst/>
            </a:prstGeom>
            <a:noFill/>
            <a:ln w="9525">
              <a:solidFill>
                <a:schemeClr val="folHlink"/>
              </a:solidFill>
              <a:round/>
              <a:headEnd/>
              <a:tailEnd/>
            </a:ln>
          </p:spPr>
          <p:txBody>
            <a:bodyPr wrap="none" anchor="ctr"/>
            <a:lstStyle/>
            <a:p>
              <a:endParaRPr lang="en-US"/>
            </a:p>
          </p:txBody>
        </p:sp>
        <p:sp>
          <p:nvSpPr>
            <p:cNvPr id="304143" name="Line 42"/>
            <p:cNvSpPr>
              <a:spLocks noChangeShapeType="1"/>
            </p:cNvSpPr>
            <p:nvPr/>
          </p:nvSpPr>
          <p:spPr bwMode="auto">
            <a:xfrm>
              <a:off x="3895" y="899"/>
              <a:ext cx="0" cy="241"/>
            </a:xfrm>
            <a:prstGeom prst="line">
              <a:avLst/>
            </a:prstGeom>
            <a:noFill/>
            <a:ln w="9525">
              <a:solidFill>
                <a:schemeClr val="folHlink"/>
              </a:solidFill>
              <a:round/>
              <a:headEnd/>
              <a:tailEnd/>
            </a:ln>
          </p:spPr>
          <p:txBody>
            <a:bodyPr wrap="none" anchor="ctr"/>
            <a:lstStyle/>
            <a:p>
              <a:endParaRPr lang="en-US"/>
            </a:p>
          </p:txBody>
        </p:sp>
        <p:sp>
          <p:nvSpPr>
            <p:cNvPr id="304144" name="Line 43"/>
            <p:cNvSpPr>
              <a:spLocks noChangeShapeType="1"/>
            </p:cNvSpPr>
            <p:nvPr/>
          </p:nvSpPr>
          <p:spPr bwMode="auto">
            <a:xfrm>
              <a:off x="4002" y="899"/>
              <a:ext cx="0" cy="241"/>
            </a:xfrm>
            <a:prstGeom prst="line">
              <a:avLst/>
            </a:prstGeom>
            <a:noFill/>
            <a:ln w="9525">
              <a:solidFill>
                <a:schemeClr val="folHlink"/>
              </a:solidFill>
              <a:round/>
              <a:headEnd/>
              <a:tailEnd/>
            </a:ln>
          </p:spPr>
          <p:txBody>
            <a:bodyPr wrap="none" anchor="ctr"/>
            <a:lstStyle/>
            <a:p>
              <a:endParaRPr lang="en-US"/>
            </a:p>
          </p:txBody>
        </p:sp>
        <p:sp>
          <p:nvSpPr>
            <p:cNvPr id="304145" name="Line 44"/>
            <p:cNvSpPr>
              <a:spLocks noChangeShapeType="1"/>
            </p:cNvSpPr>
            <p:nvPr/>
          </p:nvSpPr>
          <p:spPr bwMode="auto">
            <a:xfrm>
              <a:off x="4109" y="899"/>
              <a:ext cx="0" cy="241"/>
            </a:xfrm>
            <a:prstGeom prst="line">
              <a:avLst/>
            </a:prstGeom>
            <a:noFill/>
            <a:ln w="9525">
              <a:solidFill>
                <a:schemeClr val="folHlink"/>
              </a:solidFill>
              <a:round/>
              <a:headEnd/>
              <a:tailEnd/>
            </a:ln>
          </p:spPr>
          <p:txBody>
            <a:bodyPr wrap="none" anchor="ctr"/>
            <a:lstStyle/>
            <a:p>
              <a:endParaRPr lang="en-US"/>
            </a:p>
          </p:txBody>
        </p:sp>
        <p:sp>
          <p:nvSpPr>
            <p:cNvPr id="304146" name="Line 45"/>
            <p:cNvSpPr>
              <a:spLocks noChangeShapeType="1"/>
            </p:cNvSpPr>
            <p:nvPr/>
          </p:nvSpPr>
          <p:spPr bwMode="auto">
            <a:xfrm>
              <a:off x="4216" y="899"/>
              <a:ext cx="0" cy="241"/>
            </a:xfrm>
            <a:prstGeom prst="line">
              <a:avLst/>
            </a:prstGeom>
            <a:noFill/>
            <a:ln w="9525">
              <a:solidFill>
                <a:schemeClr val="folHlink"/>
              </a:solidFill>
              <a:round/>
              <a:headEnd/>
              <a:tailEnd/>
            </a:ln>
          </p:spPr>
          <p:txBody>
            <a:bodyPr wrap="none" anchor="ctr"/>
            <a:lstStyle/>
            <a:p>
              <a:endParaRPr lang="en-US"/>
            </a:p>
          </p:txBody>
        </p:sp>
        <p:sp>
          <p:nvSpPr>
            <p:cNvPr id="304147" name="Line 46"/>
            <p:cNvSpPr>
              <a:spLocks noChangeShapeType="1"/>
            </p:cNvSpPr>
            <p:nvPr/>
          </p:nvSpPr>
          <p:spPr bwMode="auto">
            <a:xfrm>
              <a:off x="4323" y="899"/>
              <a:ext cx="0" cy="241"/>
            </a:xfrm>
            <a:prstGeom prst="line">
              <a:avLst/>
            </a:prstGeom>
            <a:noFill/>
            <a:ln w="9525">
              <a:solidFill>
                <a:schemeClr val="folHlink"/>
              </a:solidFill>
              <a:round/>
              <a:headEnd/>
              <a:tailEnd/>
            </a:ln>
          </p:spPr>
          <p:txBody>
            <a:bodyPr wrap="none" anchor="ctr"/>
            <a:lstStyle/>
            <a:p>
              <a:endParaRPr lang="en-US"/>
            </a:p>
          </p:txBody>
        </p:sp>
        <p:sp>
          <p:nvSpPr>
            <p:cNvPr id="304148" name="Line 47"/>
            <p:cNvSpPr>
              <a:spLocks noChangeShapeType="1"/>
            </p:cNvSpPr>
            <p:nvPr/>
          </p:nvSpPr>
          <p:spPr bwMode="auto">
            <a:xfrm>
              <a:off x="4429" y="899"/>
              <a:ext cx="0" cy="241"/>
            </a:xfrm>
            <a:prstGeom prst="line">
              <a:avLst/>
            </a:prstGeom>
            <a:noFill/>
            <a:ln w="9525">
              <a:solidFill>
                <a:schemeClr val="folHlink"/>
              </a:solidFill>
              <a:round/>
              <a:headEnd/>
              <a:tailEnd/>
            </a:ln>
          </p:spPr>
          <p:txBody>
            <a:bodyPr wrap="none" anchor="ctr"/>
            <a:lstStyle/>
            <a:p>
              <a:endParaRPr lang="en-US"/>
            </a:p>
          </p:txBody>
        </p:sp>
        <p:sp>
          <p:nvSpPr>
            <p:cNvPr id="304149" name="Line 48"/>
            <p:cNvSpPr>
              <a:spLocks noChangeShapeType="1"/>
            </p:cNvSpPr>
            <p:nvPr/>
          </p:nvSpPr>
          <p:spPr bwMode="auto">
            <a:xfrm>
              <a:off x="4536" y="899"/>
              <a:ext cx="0" cy="241"/>
            </a:xfrm>
            <a:prstGeom prst="line">
              <a:avLst/>
            </a:prstGeom>
            <a:noFill/>
            <a:ln w="9525">
              <a:solidFill>
                <a:schemeClr val="folHlink"/>
              </a:solidFill>
              <a:round/>
              <a:headEnd/>
              <a:tailEnd/>
            </a:ln>
          </p:spPr>
          <p:txBody>
            <a:bodyPr wrap="none" anchor="ctr"/>
            <a:lstStyle/>
            <a:p>
              <a:endParaRPr lang="en-US"/>
            </a:p>
          </p:txBody>
        </p:sp>
        <p:sp>
          <p:nvSpPr>
            <p:cNvPr id="304150" name="Line 49"/>
            <p:cNvSpPr>
              <a:spLocks noChangeShapeType="1"/>
            </p:cNvSpPr>
            <p:nvPr/>
          </p:nvSpPr>
          <p:spPr bwMode="auto">
            <a:xfrm>
              <a:off x="4643" y="899"/>
              <a:ext cx="0" cy="241"/>
            </a:xfrm>
            <a:prstGeom prst="line">
              <a:avLst/>
            </a:prstGeom>
            <a:noFill/>
            <a:ln w="9525">
              <a:solidFill>
                <a:schemeClr val="folHlink"/>
              </a:solidFill>
              <a:round/>
              <a:headEnd/>
              <a:tailEnd/>
            </a:ln>
          </p:spPr>
          <p:txBody>
            <a:bodyPr wrap="none" anchor="ctr"/>
            <a:lstStyle/>
            <a:p>
              <a:endParaRPr lang="en-US"/>
            </a:p>
          </p:txBody>
        </p:sp>
        <p:sp>
          <p:nvSpPr>
            <p:cNvPr id="304151" name="Line 50"/>
            <p:cNvSpPr>
              <a:spLocks noChangeShapeType="1"/>
            </p:cNvSpPr>
            <p:nvPr/>
          </p:nvSpPr>
          <p:spPr bwMode="auto">
            <a:xfrm>
              <a:off x="4750" y="899"/>
              <a:ext cx="0" cy="241"/>
            </a:xfrm>
            <a:prstGeom prst="line">
              <a:avLst/>
            </a:prstGeom>
            <a:noFill/>
            <a:ln w="9525">
              <a:solidFill>
                <a:schemeClr val="folHlink"/>
              </a:solidFill>
              <a:round/>
              <a:headEnd/>
              <a:tailEnd/>
            </a:ln>
          </p:spPr>
          <p:txBody>
            <a:bodyPr wrap="none" anchor="ctr"/>
            <a:lstStyle/>
            <a:p>
              <a:endParaRPr lang="en-US"/>
            </a:p>
          </p:txBody>
        </p:sp>
        <p:sp>
          <p:nvSpPr>
            <p:cNvPr id="304152" name="Line 51"/>
            <p:cNvSpPr>
              <a:spLocks noChangeShapeType="1"/>
            </p:cNvSpPr>
            <p:nvPr/>
          </p:nvSpPr>
          <p:spPr bwMode="auto">
            <a:xfrm>
              <a:off x="4857" y="899"/>
              <a:ext cx="0" cy="241"/>
            </a:xfrm>
            <a:prstGeom prst="line">
              <a:avLst/>
            </a:prstGeom>
            <a:noFill/>
            <a:ln w="9525">
              <a:solidFill>
                <a:schemeClr val="folHlink"/>
              </a:solidFill>
              <a:round/>
              <a:headEnd/>
              <a:tailEnd/>
            </a:ln>
          </p:spPr>
          <p:txBody>
            <a:bodyPr wrap="none" anchor="ctr"/>
            <a:lstStyle/>
            <a:p>
              <a:endParaRPr lang="en-US"/>
            </a:p>
          </p:txBody>
        </p:sp>
        <p:sp>
          <p:nvSpPr>
            <p:cNvPr id="304153" name="Line 52"/>
            <p:cNvSpPr>
              <a:spLocks noChangeShapeType="1"/>
            </p:cNvSpPr>
            <p:nvPr/>
          </p:nvSpPr>
          <p:spPr bwMode="auto">
            <a:xfrm>
              <a:off x="4964" y="899"/>
              <a:ext cx="0" cy="241"/>
            </a:xfrm>
            <a:prstGeom prst="line">
              <a:avLst/>
            </a:prstGeom>
            <a:noFill/>
            <a:ln w="9525">
              <a:solidFill>
                <a:schemeClr val="folHlink"/>
              </a:solidFill>
              <a:round/>
              <a:headEnd/>
              <a:tailEnd/>
            </a:ln>
          </p:spPr>
          <p:txBody>
            <a:bodyPr wrap="none" anchor="ctr"/>
            <a:lstStyle/>
            <a:p>
              <a:endParaRPr lang="en-US"/>
            </a:p>
          </p:txBody>
        </p:sp>
        <p:sp>
          <p:nvSpPr>
            <p:cNvPr id="304154" name="Line 53"/>
            <p:cNvSpPr>
              <a:spLocks noChangeShapeType="1"/>
            </p:cNvSpPr>
            <p:nvPr/>
          </p:nvSpPr>
          <p:spPr bwMode="auto">
            <a:xfrm>
              <a:off x="5071" y="899"/>
              <a:ext cx="0" cy="241"/>
            </a:xfrm>
            <a:prstGeom prst="line">
              <a:avLst/>
            </a:prstGeom>
            <a:noFill/>
            <a:ln w="9525">
              <a:solidFill>
                <a:schemeClr val="folHlink"/>
              </a:solidFill>
              <a:round/>
              <a:headEnd/>
              <a:tailEnd/>
            </a:ln>
          </p:spPr>
          <p:txBody>
            <a:bodyPr wrap="none" anchor="ctr"/>
            <a:lstStyle/>
            <a:p>
              <a:endParaRPr lang="en-US"/>
            </a:p>
          </p:txBody>
        </p:sp>
        <p:sp>
          <p:nvSpPr>
            <p:cNvPr id="304155" name="Line 54"/>
            <p:cNvSpPr>
              <a:spLocks noChangeShapeType="1"/>
            </p:cNvSpPr>
            <p:nvPr/>
          </p:nvSpPr>
          <p:spPr bwMode="auto">
            <a:xfrm>
              <a:off x="5178" y="899"/>
              <a:ext cx="0" cy="241"/>
            </a:xfrm>
            <a:prstGeom prst="line">
              <a:avLst/>
            </a:prstGeom>
            <a:noFill/>
            <a:ln w="9525">
              <a:solidFill>
                <a:schemeClr val="folHlink"/>
              </a:solidFill>
              <a:round/>
              <a:headEnd/>
              <a:tailEnd/>
            </a:ln>
          </p:spPr>
          <p:txBody>
            <a:bodyPr wrap="none" anchor="ctr"/>
            <a:lstStyle/>
            <a:p>
              <a:endParaRPr lang="en-US"/>
            </a:p>
          </p:txBody>
        </p:sp>
        <p:sp>
          <p:nvSpPr>
            <p:cNvPr id="304156" name="Line 55"/>
            <p:cNvSpPr>
              <a:spLocks noChangeShapeType="1"/>
            </p:cNvSpPr>
            <p:nvPr/>
          </p:nvSpPr>
          <p:spPr bwMode="auto">
            <a:xfrm>
              <a:off x="5284" y="899"/>
              <a:ext cx="0" cy="241"/>
            </a:xfrm>
            <a:prstGeom prst="line">
              <a:avLst/>
            </a:prstGeom>
            <a:noFill/>
            <a:ln w="9525">
              <a:solidFill>
                <a:schemeClr val="folHlink"/>
              </a:solidFill>
              <a:round/>
              <a:headEnd/>
              <a:tailEnd/>
            </a:ln>
          </p:spPr>
          <p:txBody>
            <a:bodyPr wrap="none" anchor="ctr"/>
            <a:lstStyle/>
            <a:p>
              <a:endParaRPr lang="en-US"/>
            </a:p>
          </p:txBody>
        </p:sp>
        <p:sp>
          <p:nvSpPr>
            <p:cNvPr id="304157" name="Rectangle 57"/>
            <p:cNvSpPr>
              <a:spLocks noChangeArrowheads="1"/>
            </p:cNvSpPr>
            <p:nvPr/>
          </p:nvSpPr>
          <p:spPr bwMode="auto">
            <a:xfrm>
              <a:off x="3468" y="925"/>
              <a:ext cx="106" cy="54"/>
            </a:xfrm>
            <a:prstGeom prst="rect">
              <a:avLst/>
            </a:prstGeom>
            <a:solidFill>
              <a:srgbClr val="DADAF6"/>
            </a:solidFill>
            <a:ln w="9525">
              <a:solidFill>
                <a:schemeClr val="tx1"/>
              </a:solidFill>
              <a:miter lim="800000"/>
              <a:headEnd/>
              <a:tailEnd/>
            </a:ln>
          </p:spPr>
          <p:txBody>
            <a:bodyPr wrap="none" anchor="ctr"/>
            <a:lstStyle/>
            <a:p>
              <a:pPr algn="ctr"/>
              <a:endParaRPr lang="en-US"/>
            </a:p>
          </p:txBody>
        </p:sp>
        <p:sp>
          <p:nvSpPr>
            <p:cNvPr id="304158" name="Rectangle 58"/>
            <p:cNvSpPr>
              <a:spLocks noChangeArrowheads="1"/>
            </p:cNvSpPr>
            <p:nvPr/>
          </p:nvSpPr>
          <p:spPr bwMode="auto">
            <a:xfrm>
              <a:off x="3574" y="993"/>
              <a:ext cx="107" cy="53"/>
            </a:xfrm>
            <a:prstGeom prst="rect">
              <a:avLst/>
            </a:prstGeom>
            <a:solidFill>
              <a:srgbClr val="ECFE40"/>
            </a:solidFill>
            <a:ln w="9525">
              <a:solidFill>
                <a:schemeClr val="tx1"/>
              </a:solidFill>
              <a:miter lim="800000"/>
              <a:headEnd/>
              <a:tailEnd/>
            </a:ln>
          </p:spPr>
          <p:txBody>
            <a:bodyPr wrap="none" anchor="ctr"/>
            <a:lstStyle/>
            <a:p>
              <a:pPr algn="ctr"/>
              <a:endParaRPr lang="en-US"/>
            </a:p>
          </p:txBody>
        </p:sp>
        <p:sp>
          <p:nvSpPr>
            <p:cNvPr id="304159" name="Rectangle 59"/>
            <p:cNvSpPr>
              <a:spLocks noChangeArrowheads="1"/>
            </p:cNvSpPr>
            <p:nvPr/>
          </p:nvSpPr>
          <p:spPr bwMode="auto">
            <a:xfrm>
              <a:off x="3681" y="925"/>
              <a:ext cx="110" cy="54"/>
            </a:xfrm>
            <a:prstGeom prst="rect">
              <a:avLst/>
            </a:prstGeom>
            <a:solidFill>
              <a:srgbClr val="DADAF6"/>
            </a:solidFill>
            <a:ln w="9525">
              <a:solidFill>
                <a:schemeClr val="tx1"/>
              </a:solidFill>
              <a:miter lim="800000"/>
              <a:headEnd/>
              <a:tailEnd/>
            </a:ln>
          </p:spPr>
          <p:txBody>
            <a:bodyPr wrap="none" anchor="ctr"/>
            <a:lstStyle/>
            <a:p>
              <a:pPr algn="ctr"/>
              <a:endParaRPr lang="en-US"/>
            </a:p>
          </p:txBody>
        </p:sp>
        <p:sp>
          <p:nvSpPr>
            <p:cNvPr id="304160" name="Rectangle 60"/>
            <p:cNvSpPr>
              <a:spLocks noChangeArrowheads="1"/>
            </p:cNvSpPr>
            <p:nvPr/>
          </p:nvSpPr>
          <p:spPr bwMode="auto">
            <a:xfrm>
              <a:off x="4109" y="925"/>
              <a:ext cx="111" cy="54"/>
            </a:xfrm>
            <a:prstGeom prst="rect">
              <a:avLst/>
            </a:prstGeom>
            <a:solidFill>
              <a:srgbClr val="DADAF6"/>
            </a:solidFill>
            <a:ln w="9525">
              <a:solidFill>
                <a:schemeClr val="tx1"/>
              </a:solidFill>
              <a:miter lim="800000"/>
              <a:headEnd/>
              <a:tailEnd/>
            </a:ln>
          </p:spPr>
          <p:txBody>
            <a:bodyPr wrap="none" anchor="ctr"/>
            <a:lstStyle/>
            <a:p>
              <a:pPr algn="ctr"/>
              <a:endParaRPr lang="en-US"/>
            </a:p>
          </p:txBody>
        </p:sp>
        <p:sp>
          <p:nvSpPr>
            <p:cNvPr id="304161" name="Rectangle 61"/>
            <p:cNvSpPr>
              <a:spLocks noChangeArrowheads="1"/>
            </p:cNvSpPr>
            <p:nvPr/>
          </p:nvSpPr>
          <p:spPr bwMode="auto">
            <a:xfrm>
              <a:off x="4750" y="925"/>
              <a:ext cx="107" cy="54"/>
            </a:xfrm>
            <a:prstGeom prst="rect">
              <a:avLst/>
            </a:prstGeom>
            <a:solidFill>
              <a:srgbClr val="DADAF6"/>
            </a:solidFill>
            <a:ln w="9525">
              <a:solidFill>
                <a:schemeClr val="tx1"/>
              </a:solidFill>
              <a:miter lim="800000"/>
              <a:headEnd/>
              <a:tailEnd/>
            </a:ln>
          </p:spPr>
          <p:txBody>
            <a:bodyPr wrap="none" anchor="ctr"/>
            <a:lstStyle/>
            <a:p>
              <a:pPr algn="ctr"/>
              <a:endParaRPr lang="en-US"/>
            </a:p>
          </p:txBody>
        </p:sp>
        <p:sp>
          <p:nvSpPr>
            <p:cNvPr id="304162" name="Rectangle 62"/>
            <p:cNvSpPr>
              <a:spLocks noChangeArrowheads="1"/>
            </p:cNvSpPr>
            <p:nvPr/>
          </p:nvSpPr>
          <p:spPr bwMode="auto">
            <a:xfrm>
              <a:off x="4216" y="993"/>
              <a:ext cx="107" cy="53"/>
            </a:xfrm>
            <a:prstGeom prst="rect">
              <a:avLst/>
            </a:prstGeom>
            <a:solidFill>
              <a:srgbClr val="ECFE40"/>
            </a:solidFill>
            <a:ln w="9525">
              <a:solidFill>
                <a:schemeClr val="tx1"/>
              </a:solidFill>
              <a:miter lim="800000"/>
              <a:headEnd/>
              <a:tailEnd/>
            </a:ln>
          </p:spPr>
          <p:txBody>
            <a:bodyPr wrap="none" anchor="ctr"/>
            <a:lstStyle/>
            <a:p>
              <a:pPr algn="ctr"/>
              <a:endParaRPr lang="en-US"/>
            </a:p>
          </p:txBody>
        </p:sp>
        <p:sp>
          <p:nvSpPr>
            <p:cNvPr id="304163" name="Rectangle 63"/>
            <p:cNvSpPr>
              <a:spLocks noChangeArrowheads="1"/>
            </p:cNvSpPr>
            <p:nvPr/>
          </p:nvSpPr>
          <p:spPr bwMode="auto">
            <a:xfrm>
              <a:off x="4536" y="993"/>
              <a:ext cx="107" cy="53"/>
            </a:xfrm>
            <a:prstGeom prst="rect">
              <a:avLst/>
            </a:prstGeom>
            <a:solidFill>
              <a:srgbClr val="ECFE40"/>
            </a:solidFill>
            <a:ln w="9525">
              <a:solidFill>
                <a:schemeClr val="tx1"/>
              </a:solidFill>
              <a:miter lim="800000"/>
              <a:headEnd/>
              <a:tailEnd/>
            </a:ln>
          </p:spPr>
          <p:txBody>
            <a:bodyPr wrap="none" anchor="ctr"/>
            <a:lstStyle/>
            <a:p>
              <a:pPr algn="ctr"/>
              <a:endParaRPr lang="en-US"/>
            </a:p>
          </p:txBody>
        </p:sp>
        <p:sp>
          <p:nvSpPr>
            <p:cNvPr id="304164" name="Rectangle 64"/>
            <p:cNvSpPr>
              <a:spLocks noChangeArrowheads="1"/>
            </p:cNvSpPr>
            <p:nvPr/>
          </p:nvSpPr>
          <p:spPr bwMode="auto">
            <a:xfrm>
              <a:off x="5178" y="993"/>
              <a:ext cx="106" cy="53"/>
            </a:xfrm>
            <a:prstGeom prst="rect">
              <a:avLst/>
            </a:prstGeom>
            <a:solidFill>
              <a:srgbClr val="ECFE40"/>
            </a:solidFill>
            <a:ln w="9525">
              <a:solidFill>
                <a:schemeClr val="tx1"/>
              </a:solidFill>
              <a:miter lim="800000"/>
              <a:headEnd/>
              <a:tailEnd/>
            </a:ln>
          </p:spPr>
          <p:txBody>
            <a:bodyPr wrap="none" anchor="ctr"/>
            <a:lstStyle/>
            <a:p>
              <a:pPr algn="ctr"/>
              <a:endParaRPr lang="en-US"/>
            </a:p>
          </p:txBody>
        </p:sp>
        <p:sp>
          <p:nvSpPr>
            <p:cNvPr id="304165" name="Rectangle 65"/>
            <p:cNvSpPr>
              <a:spLocks noChangeArrowheads="1"/>
            </p:cNvSpPr>
            <p:nvPr/>
          </p:nvSpPr>
          <p:spPr bwMode="auto">
            <a:xfrm>
              <a:off x="4429" y="1060"/>
              <a:ext cx="107" cy="5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304166" name="Rectangle 66"/>
            <p:cNvSpPr>
              <a:spLocks noChangeArrowheads="1"/>
            </p:cNvSpPr>
            <p:nvPr/>
          </p:nvSpPr>
          <p:spPr bwMode="auto">
            <a:xfrm>
              <a:off x="4750" y="1060"/>
              <a:ext cx="107" cy="5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304167" name="Rectangle 67"/>
            <p:cNvSpPr>
              <a:spLocks noChangeArrowheads="1"/>
            </p:cNvSpPr>
            <p:nvPr/>
          </p:nvSpPr>
          <p:spPr bwMode="auto">
            <a:xfrm>
              <a:off x="3895" y="993"/>
              <a:ext cx="107" cy="53"/>
            </a:xfrm>
            <a:prstGeom prst="rect">
              <a:avLst/>
            </a:prstGeom>
            <a:solidFill>
              <a:srgbClr val="ECFE40"/>
            </a:solidFill>
            <a:ln w="9525">
              <a:solidFill>
                <a:schemeClr val="tx1"/>
              </a:solidFill>
              <a:miter lim="800000"/>
              <a:headEnd/>
              <a:tailEnd/>
            </a:ln>
          </p:spPr>
          <p:txBody>
            <a:bodyPr wrap="none" anchor="ctr"/>
            <a:lstStyle/>
            <a:p>
              <a:pPr algn="ctr"/>
              <a:endParaRPr lang="en-US"/>
            </a:p>
          </p:txBody>
        </p:sp>
        <p:sp>
          <p:nvSpPr>
            <p:cNvPr id="304168" name="Rectangle 68"/>
            <p:cNvSpPr>
              <a:spLocks noChangeArrowheads="1"/>
            </p:cNvSpPr>
            <p:nvPr/>
          </p:nvSpPr>
          <p:spPr bwMode="auto">
            <a:xfrm>
              <a:off x="3895" y="1060"/>
              <a:ext cx="107" cy="5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formula favorites („</a:t>
            </a:r>
            <a:r>
              <a:rPr lang="en-US" dirty="0" err="1" smtClean="0"/>
              <a:t>Chernoff</a:t>
            </a:r>
            <a:r>
              <a:rPr lang="en-US" dirty="0" smtClean="0"/>
              <a:t>-type“ inequalities)</a:t>
            </a:r>
            <a:endParaRPr lang="en-US" dirty="0"/>
          </a:p>
        </p:txBody>
      </p:sp>
      <p:sp>
        <p:nvSpPr>
          <p:cNvPr id="10" name="Content Placeholder 9"/>
          <p:cNvSpPr>
            <a:spLocks noGrp="1"/>
          </p:cNvSpPr>
          <p:nvPr>
            <p:ph idx="1"/>
          </p:nvPr>
        </p:nvSpPr>
        <p:spPr/>
        <p:txBody>
          <a:bodyPr/>
          <a:lstStyle/>
          <a:p>
            <a:endParaRPr lang="en-US" dirty="0" smtClean="0"/>
          </a:p>
          <a:p>
            <a:r>
              <a:rPr lang="en-US" dirty="0" smtClean="0"/>
              <a:t>How often do you need to repeat an experiment that succeeds </a:t>
            </a:r>
            <a:br>
              <a:rPr lang="en-US" dirty="0" smtClean="0"/>
            </a:br>
            <a:r>
              <a:rPr lang="en-US" dirty="0" smtClean="0"/>
              <a:t>with probability </a:t>
            </a:r>
            <a:r>
              <a:rPr lang="en-US" i="1" dirty="0" smtClean="0"/>
              <a:t>p</a:t>
            </a:r>
            <a:r>
              <a:rPr lang="en-US" dirty="0" smtClean="0"/>
              <a:t>, until </a:t>
            </a:r>
            <a:r>
              <a:rPr lang="en-US" dirty="0" smtClean="0">
                <a:solidFill>
                  <a:srgbClr val="FF0000"/>
                </a:solidFill>
              </a:rPr>
              <a:t>one</a:t>
            </a:r>
            <a:r>
              <a:rPr lang="en-US" dirty="0" smtClean="0"/>
              <a:t> actually succeeds? In expectation 1/</a:t>
            </a:r>
            <a:r>
              <a:rPr lang="en-US" i="1" dirty="0" smtClean="0"/>
              <a:t>p</a:t>
            </a:r>
            <a:r>
              <a:rPr lang="en-US" dirty="0" smtClean="0"/>
              <a:t> times. Insights like this have been formulated in various ways, </a:t>
            </a:r>
            <a:br>
              <a:rPr lang="en-US" dirty="0" smtClean="0"/>
            </a:br>
            <a:r>
              <a:rPr lang="en-US" dirty="0" smtClean="0"/>
              <a:t>for instance:</a:t>
            </a:r>
          </a:p>
          <a:p>
            <a:endParaRPr lang="en-US" dirty="0" smtClean="0"/>
          </a:p>
          <a:p>
            <a:endParaRPr lang="en-US" dirty="0"/>
          </a:p>
        </p:txBody>
      </p:sp>
      <p:grpSp>
        <p:nvGrpSpPr>
          <p:cNvPr id="8" name="Group 7"/>
          <p:cNvGrpSpPr/>
          <p:nvPr/>
        </p:nvGrpSpPr>
        <p:grpSpPr>
          <a:xfrm>
            <a:off x="1985318" y="2674144"/>
            <a:ext cx="5360179" cy="1316785"/>
            <a:chOff x="1828800" y="1996860"/>
            <a:chExt cx="5903876" cy="1450350"/>
          </a:xfrm>
        </p:grpSpPr>
        <p:pic>
          <p:nvPicPr>
            <p:cNvPr id="94210" name="Picture 2"/>
            <p:cNvPicPr>
              <a:picLocks noChangeAspect="1" noChangeArrowheads="1"/>
            </p:cNvPicPr>
            <p:nvPr/>
          </p:nvPicPr>
          <p:blipFill>
            <a:blip r:embed="rId3" cstate="print"/>
            <a:srcRect t="49854"/>
            <a:stretch>
              <a:fillRect/>
            </a:stretch>
          </p:blipFill>
          <p:spPr bwMode="auto">
            <a:xfrm>
              <a:off x="1828800" y="1996860"/>
              <a:ext cx="5903876" cy="1450350"/>
            </a:xfrm>
            <a:prstGeom prst="rect">
              <a:avLst/>
            </a:prstGeom>
            <a:noFill/>
            <a:ln w="9525">
              <a:noFill/>
              <a:miter lim="800000"/>
              <a:headEnd/>
              <a:tailEnd/>
            </a:ln>
            <a:effectLst/>
          </p:spPr>
        </p:pic>
        <p:sp>
          <p:nvSpPr>
            <p:cNvPr id="6" name="Rectangle 5"/>
            <p:cNvSpPr/>
            <p:nvPr/>
          </p:nvSpPr>
          <p:spPr bwMode="auto">
            <a:xfrm>
              <a:off x="1869988" y="2792627"/>
              <a:ext cx="840259" cy="486032"/>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9" name="Group 8"/>
          <p:cNvGrpSpPr/>
          <p:nvPr/>
        </p:nvGrpSpPr>
        <p:grpSpPr>
          <a:xfrm>
            <a:off x="1972964" y="4440282"/>
            <a:ext cx="5360177" cy="1316790"/>
            <a:chOff x="1816444" y="4471465"/>
            <a:chExt cx="5903876" cy="1450356"/>
          </a:xfrm>
        </p:grpSpPr>
        <p:pic>
          <p:nvPicPr>
            <p:cNvPr id="5" name="Picture 2"/>
            <p:cNvPicPr>
              <a:picLocks noChangeAspect="1" noChangeArrowheads="1"/>
            </p:cNvPicPr>
            <p:nvPr/>
          </p:nvPicPr>
          <p:blipFill>
            <a:blip r:embed="rId3" cstate="print"/>
            <a:srcRect b="49854"/>
            <a:stretch>
              <a:fillRect/>
            </a:stretch>
          </p:blipFill>
          <p:spPr bwMode="auto">
            <a:xfrm>
              <a:off x="1816444" y="4471465"/>
              <a:ext cx="5903876" cy="1450356"/>
            </a:xfrm>
            <a:prstGeom prst="rect">
              <a:avLst/>
            </a:prstGeom>
            <a:noFill/>
            <a:ln w="9525">
              <a:noFill/>
              <a:miter lim="800000"/>
              <a:headEnd/>
              <a:tailEnd/>
            </a:ln>
            <a:effectLst/>
          </p:spPr>
        </p:pic>
        <p:sp>
          <p:nvSpPr>
            <p:cNvPr id="7" name="Rectangle 6"/>
            <p:cNvSpPr/>
            <p:nvPr/>
          </p:nvSpPr>
          <p:spPr bwMode="auto">
            <a:xfrm>
              <a:off x="1890586" y="5136292"/>
              <a:ext cx="840259" cy="486032"/>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err="1" smtClean="0"/>
              <a:t>Unslotted</a:t>
            </a:r>
            <a:r>
              <a:rPr lang="en-US" dirty="0" smtClean="0"/>
              <a:t> (Pure) Aloha</a:t>
            </a:r>
            <a:endParaRPr lang="en-US" dirty="0"/>
          </a:p>
        </p:txBody>
      </p:sp>
      <p:sp>
        <p:nvSpPr>
          <p:cNvPr id="178179" name="Rectangle 3"/>
          <p:cNvSpPr>
            <a:spLocks noGrp="1" noChangeArrowheads="1"/>
          </p:cNvSpPr>
          <p:nvPr>
            <p:ph type="body" idx="1"/>
          </p:nvPr>
        </p:nvSpPr>
        <p:spPr>
          <a:xfrm>
            <a:off x="483158" y="826923"/>
            <a:ext cx="7772400" cy="4648200"/>
          </a:xfrm>
        </p:spPr>
        <p:txBody>
          <a:bodyPr/>
          <a:lstStyle/>
          <a:p>
            <a:endParaRPr lang="en-US" sz="2400" dirty="0" smtClean="0"/>
          </a:p>
          <a:p>
            <a:r>
              <a:rPr lang="en-US" dirty="0" err="1" smtClean="0"/>
              <a:t>Unslotted</a:t>
            </a:r>
            <a:r>
              <a:rPr lang="en-US" dirty="0" smtClean="0"/>
              <a:t> </a:t>
            </a:r>
            <a:r>
              <a:rPr lang="en-US" dirty="0"/>
              <a:t>Aloha: simpler, no </a:t>
            </a:r>
            <a:r>
              <a:rPr lang="en-US" dirty="0" smtClean="0"/>
              <a:t>(potentially costly!) synchronization</a:t>
            </a:r>
            <a:endParaRPr lang="en-US" dirty="0"/>
          </a:p>
          <a:p>
            <a:r>
              <a:rPr lang="en-US" dirty="0" smtClean="0"/>
              <a:t>However, </a:t>
            </a:r>
            <a:r>
              <a:rPr lang="en-US" dirty="0" smtClean="0">
                <a:solidFill>
                  <a:srgbClr val="FF0000"/>
                </a:solidFill>
              </a:rPr>
              <a:t>collision </a:t>
            </a:r>
            <a:r>
              <a:rPr lang="en-US" dirty="0">
                <a:solidFill>
                  <a:srgbClr val="FF0000"/>
                </a:solidFill>
              </a:rPr>
              <a:t>probability </a:t>
            </a:r>
            <a:r>
              <a:rPr lang="en-US" dirty="0" smtClean="0">
                <a:solidFill>
                  <a:srgbClr val="FF0000"/>
                </a:solidFill>
              </a:rPr>
              <a:t>increases</a:t>
            </a:r>
            <a:r>
              <a:rPr lang="en-US" dirty="0" smtClean="0"/>
              <a:t>. Why?</a:t>
            </a:r>
          </a:p>
          <a:p>
            <a:r>
              <a:rPr lang="de-CH" dirty="0" smtClean="0"/>
              <a:t>To </a:t>
            </a:r>
            <a:r>
              <a:rPr lang="de-CH" dirty="0" err="1" smtClean="0"/>
              <a:t>simplify</a:t>
            </a:r>
            <a:r>
              <a:rPr lang="de-CH" dirty="0" smtClean="0"/>
              <a:t> </a:t>
            </a:r>
            <a:r>
              <a:rPr lang="de-CH" dirty="0" err="1" smtClean="0"/>
              <a:t>the</a:t>
            </a:r>
            <a:r>
              <a:rPr lang="de-CH" dirty="0" smtClean="0"/>
              <a:t> </a:t>
            </a:r>
            <a:r>
              <a:rPr lang="de-CH" dirty="0" err="1" smtClean="0"/>
              <a:t>analysis</a:t>
            </a:r>
            <a:r>
              <a:rPr lang="de-CH" dirty="0" smtClean="0"/>
              <a:t>, </a:t>
            </a:r>
            <a:r>
              <a:rPr lang="de-CH" dirty="0" err="1" smtClean="0"/>
              <a:t>we</a:t>
            </a:r>
            <a:r>
              <a:rPr lang="de-CH" dirty="0" smtClean="0"/>
              <a:t> </a:t>
            </a:r>
            <a:r>
              <a:rPr lang="de-CH" dirty="0" err="1" smtClean="0"/>
              <a:t>assume</a:t>
            </a:r>
            <a:r>
              <a:rPr lang="de-CH" dirty="0" smtClean="0"/>
              <a:t> </a:t>
            </a:r>
            <a:r>
              <a:rPr lang="de-CH" dirty="0" err="1" smtClean="0"/>
              <a:t>that</a:t>
            </a:r>
            <a:endParaRPr lang="de-CH" dirty="0" smtClean="0"/>
          </a:p>
          <a:p>
            <a:pPr lvl="1"/>
            <a:r>
              <a:rPr lang="de-CH" dirty="0" smtClean="0"/>
              <a:t>All </a:t>
            </a:r>
            <a:r>
              <a:rPr lang="de-CH" dirty="0" err="1" smtClean="0"/>
              <a:t>packets</a:t>
            </a:r>
            <a:r>
              <a:rPr lang="de-CH" dirty="0" smtClean="0"/>
              <a:t> </a:t>
            </a:r>
            <a:r>
              <a:rPr lang="en-US" dirty="0" smtClean="0"/>
              <a:t>have</a:t>
            </a:r>
            <a:r>
              <a:rPr lang="de-CH" dirty="0" smtClean="0"/>
              <a:t> </a:t>
            </a:r>
            <a:r>
              <a:rPr lang="de-CH" dirty="0" err="1" smtClean="0"/>
              <a:t>equal</a:t>
            </a:r>
            <a:r>
              <a:rPr lang="de-CH" dirty="0" smtClean="0"/>
              <a:t> </a:t>
            </a:r>
            <a:r>
              <a:rPr lang="de-CH" dirty="0" err="1" smtClean="0"/>
              <a:t>size</a:t>
            </a:r>
            <a:r>
              <a:rPr lang="de-CH" dirty="0" smtClean="0"/>
              <a:t>.</a:t>
            </a:r>
          </a:p>
          <a:p>
            <a:pPr lvl="1"/>
            <a:r>
              <a:rPr lang="de-CH" dirty="0" err="1" smtClean="0"/>
              <a:t>We</a:t>
            </a:r>
            <a:r>
              <a:rPr lang="de-CH" dirty="0" smtClean="0"/>
              <a:t> still </a:t>
            </a:r>
            <a:r>
              <a:rPr lang="de-CH" dirty="0" err="1" smtClean="0"/>
              <a:t>have</a:t>
            </a:r>
            <a:r>
              <a:rPr lang="de-CH" dirty="0" smtClean="0"/>
              <a:t> </a:t>
            </a:r>
            <a:r>
              <a:rPr lang="de-CH" dirty="0" err="1" smtClean="0"/>
              <a:t>tiny</a:t>
            </a:r>
            <a:r>
              <a:rPr lang="de-CH" dirty="0" smtClean="0"/>
              <a:t> time </a:t>
            </a:r>
            <a:r>
              <a:rPr lang="de-CH" dirty="0" err="1" smtClean="0"/>
              <a:t>slots</a:t>
            </a:r>
            <a:r>
              <a:rPr lang="de-CH" dirty="0" smtClean="0"/>
              <a:t>, </a:t>
            </a:r>
            <a:br>
              <a:rPr lang="de-CH" dirty="0" smtClean="0"/>
            </a:br>
            <a:r>
              <a:rPr lang="de-CH" dirty="0" err="1" smtClean="0"/>
              <a:t>that</a:t>
            </a:r>
            <a:r>
              <a:rPr lang="de-CH" dirty="0" smtClean="0"/>
              <a:t> </a:t>
            </a:r>
            <a:r>
              <a:rPr lang="de-CH" dirty="0" err="1" smtClean="0"/>
              <a:t>is</a:t>
            </a:r>
            <a:r>
              <a:rPr lang="de-CH" dirty="0" smtClean="0"/>
              <a:t>, </a:t>
            </a:r>
            <a:r>
              <a:rPr lang="de-CH" dirty="0" err="1" smtClean="0"/>
              <a:t>each</a:t>
            </a:r>
            <a:r>
              <a:rPr lang="de-CH" dirty="0" smtClean="0"/>
              <a:t> packet </a:t>
            </a:r>
            <a:r>
              <a:rPr lang="de-CH" dirty="0" err="1" smtClean="0"/>
              <a:t>takes</a:t>
            </a:r>
            <a:r>
              <a:rPr lang="de-CH" dirty="0" smtClean="0"/>
              <a:t> </a:t>
            </a:r>
            <a:r>
              <a:rPr lang="de-CH" i="1" dirty="0" smtClean="0"/>
              <a:t>t</a:t>
            </a:r>
            <a:r>
              <a:rPr lang="de-CH" dirty="0" smtClean="0"/>
              <a:t/>
            </a:r>
            <a:br>
              <a:rPr lang="de-CH" dirty="0" smtClean="0"/>
            </a:br>
            <a:r>
              <a:rPr lang="de-CH" dirty="0" err="1" smtClean="0"/>
              <a:t>slots</a:t>
            </a:r>
            <a:r>
              <a:rPr lang="de-CH" dirty="0" smtClean="0"/>
              <a:t> to </a:t>
            </a:r>
            <a:r>
              <a:rPr lang="de-CH" dirty="0" err="1" smtClean="0"/>
              <a:t>complete</a:t>
            </a:r>
            <a:r>
              <a:rPr lang="de-CH" dirty="0" smtClean="0"/>
              <a:t>, </a:t>
            </a:r>
            <a:r>
              <a:rPr lang="de-CH" dirty="0" err="1" smtClean="0"/>
              <a:t>with</a:t>
            </a:r>
            <a:r>
              <a:rPr lang="de-CH" dirty="0" smtClean="0"/>
              <a:t> </a:t>
            </a:r>
            <a:r>
              <a:rPr lang="de-CH" i="1" dirty="0" smtClean="0"/>
              <a:t>t</a:t>
            </a:r>
            <a:r>
              <a:rPr lang="de-CH" dirty="0" smtClean="0"/>
              <a:t> </a:t>
            </a:r>
            <a:r>
              <a:rPr lang="de-CH" dirty="0" smtClean="0">
                <a:sym typeface="Wingdings" pitchFamily="2" charset="2"/>
              </a:rPr>
              <a:t> </a:t>
            </a:r>
            <a:r>
              <a:rPr lang="de-CH" dirty="0" smtClean="0">
                <a:latin typeface="cmsy10"/>
                <a:sym typeface="Wingdings" pitchFamily="2" charset="2"/>
              </a:rPr>
              <a:t>1</a:t>
            </a:r>
            <a:r>
              <a:rPr lang="de-CH" dirty="0" smtClean="0">
                <a:sym typeface="Wingdings" pitchFamily="2" charset="2"/>
              </a:rPr>
              <a:t>.</a:t>
            </a:r>
          </a:p>
          <a:p>
            <a:pPr lvl="1"/>
            <a:r>
              <a:rPr lang="de-CH" dirty="0" smtClean="0">
                <a:sym typeface="Wingdings" pitchFamily="2" charset="2"/>
              </a:rPr>
              <a:t>In order to </a:t>
            </a:r>
            <a:r>
              <a:rPr lang="de-CH" dirty="0" err="1" smtClean="0">
                <a:sym typeface="Wingdings" pitchFamily="2" charset="2"/>
              </a:rPr>
              <a:t>get</a:t>
            </a:r>
            <a:r>
              <a:rPr lang="de-CH" dirty="0" smtClean="0">
                <a:sym typeface="Wingdings" pitchFamily="2" charset="2"/>
              </a:rPr>
              <a:t> </a:t>
            </a:r>
            <a:r>
              <a:rPr lang="de-CH" dirty="0" err="1" smtClean="0">
                <a:sym typeface="Wingdings" pitchFamily="2" charset="2"/>
              </a:rPr>
              <a:t>comparable</a:t>
            </a:r>
            <a:r>
              <a:rPr lang="de-CH" dirty="0" smtClean="0">
                <a:sym typeface="Wingdings" pitchFamily="2" charset="2"/>
              </a:rPr>
              <a:t> </a:t>
            </a:r>
            <a:br>
              <a:rPr lang="de-CH" dirty="0" smtClean="0">
                <a:sym typeface="Wingdings" pitchFamily="2" charset="2"/>
              </a:rPr>
            </a:br>
            <a:r>
              <a:rPr lang="de-CH" dirty="0" err="1" smtClean="0">
                <a:sym typeface="Wingdings" pitchFamily="2" charset="2"/>
              </a:rPr>
              <a:t>numbers</a:t>
            </a:r>
            <a:r>
              <a:rPr lang="de-CH" dirty="0" smtClean="0">
                <a:sym typeface="Wingdings" pitchFamily="2" charset="2"/>
              </a:rPr>
              <a:t> to </a:t>
            </a:r>
            <a:r>
              <a:rPr lang="de-CH" dirty="0" err="1" smtClean="0">
                <a:sym typeface="Wingdings" pitchFamily="2" charset="2"/>
              </a:rPr>
              <a:t>the</a:t>
            </a:r>
            <a:r>
              <a:rPr lang="de-CH" dirty="0" smtClean="0">
                <a:sym typeface="Wingdings" pitchFamily="2" charset="2"/>
              </a:rPr>
              <a:t> </a:t>
            </a:r>
            <a:r>
              <a:rPr lang="de-CH" dirty="0" err="1" smtClean="0">
                <a:sym typeface="Wingdings" pitchFamily="2" charset="2"/>
              </a:rPr>
              <a:t>slotted</a:t>
            </a:r>
            <a:r>
              <a:rPr lang="de-CH" dirty="0" smtClean="0">
                <a:sym typeface="Wingdings" pitchFamily="2" charset="2"/>
              </a:rPr>
              <a:t> </a:t>
            </a:r>
            <a:r>
              <a:rPr lang="de-CH" dirty="0" err="1" smtClean="0">
                <a:sym typeface="Wingdings" pitchFamily="2" charset="2"/>
              </a:rPr>
              <a:t>case</a:t>
            </a:r>
            <a:r>
              <a:rPr lang="de-CH" dirty="0" smtClean="0">
                <a:sym typeface="Wingdings" pitchFamily="2" charset="2"/>
              </a:rPr>
              <a:t>, </a:t>
            </a:r>
            <a:br>
              <a:rPr lang="de-CH" dirty="0" smtClean="0">
                <a:sym typeface="Wingdings" pitchFamily="2" charset="2"/>
              </a:rPr>
            </a:br>
            <a:r>
              <a:rPr lang="de-CH" dirty="0" err="1" smtClean="0">
                <a:sym typeface="Wingdings" pitchFamily="2" charset="2"/>
              </a:rPr>
              <a:t>assume</a:t>
            </a:r>
            <a:r>
              <a:rPr lang="de-CH" dirty="0" smtClean="0">
                <a:sym typeface="Wingdings" pitchFamily="2" charset="2"/>
              </a:rPr>
              <a:t> </a:t>
            </a:r>
            <a:r>
              <a:rPr lang="de-CH" dirty="0" err="1" smtClean="0">
                <a:sym typeface="Wingdings" pitchFamily="2" charset="2"/>
              </a:rPr>
              <a:t>that</a:t>
            </a:r>
            <a:r>
              <a:rPr lang="de-CH" dirty="0" smtClean="0">
                <a:sym typeface="Wingdings" pitchFamily="2" charset="2"/>
              </a:rPr>
              <a:t> a </a:t>
            </a:r>
            <a:r>
              <a:rPr lang="de-CH" dirty="0" err="1" smtClean="0">
                <a:sym typeface="Wingdings" pitchFamily="2" charset="2"/>
              </a:rPr>
              <a:t>node</a:t>
            </a:r>
            <a:r>
              <a:rPr lang="de-CH" dirty="0" smtClean="0">
                <a:sym typeface="Wingdings" pitchFamily="2" charset="2"/>
              </a:rPr>
              <a:t> </a:t>
            </a:r>
            <a:r>
              <a:rPr lang="de-CH" dirty="0" err="1" smtClean="0">
                <a:sym typeface="Wingdings" pitchFamily="2" charset="2"/>
              </a:rPr>
              <a:t>starts</a:t>
            </a:r>
            <a:r>
              <a:rPr lang="de-CH" dirty="0" smtClean="0">
                <a:sym typeface="Wingdings" pitchFamily="2" charset="2"/>
              </a:rPr>
              <a:t> a </a:t>
            </a:r>
            <a:br>
              <a:rPr lang="de-CH" dirty="0" smtClean="0">
                <a:sym typeface="Wingdings" pitchFamily="2" charset="2"/>
              </a:rPr>
            </a:br>
            <a:r>
              <a:rPr lang="de-CH" dirty="0" err="1" smtClean="0">
                <a:sym typeface="Wingdings" pitchFamily="2" charset="2"/>
              </a:rPr>
              <a:t>transmission</a:t>
            </a:r>
            <a:r>
              <a:rPr lang="de-CH" dirty="0" smtClean="0">
                <a:sym typeface="Wingdings" pitchFamily="2" charset="2"/>
              </a:rPr>
              <a:t> </a:t>
            </a:r>
            <a:r>
              <a:rPr lang="de-CH" dirty="0" err="1" smtClean="0">
                <a:sym typeface="Wingdings" pitchFamily="2" charset="2"/>
              </a:rPr>
              <a:t>with</a:t>
            </a:r>
            <a:r>
              <a:rPr lang="de-CH" dirty="0" smtClean="0">
                <a:sym typeface="Wingdings" pitchFamily="2" charset="2"/>
              </a:rPr>
              <a:t> </a:t>
            </a:r>
            <a:r>
              <a:rPr lang="de-CH" dirty="0" err="1" smtClean="0">
                <a:sym typeface="Wingdings" pitchFamily="2" charset="2"/>
              </a:rPr>
              <a:t>probability</a:t>
            </a:r>
            <a:r>
              <a:rPr lang="de-CH" dirty="0" smtClean="0">
                <a:sym typeface="Wingdings" pitchFamily="2" charset="2"/>
              </a:rPr>
              <a:t> </a:t>
            </a:r>
            <a:r>
              <a:rPr lang="de-CH" i="1" dirty="0" smtClean="0">
                <a:sym typeface="Wingdings" pitchFamily="2" charset="2"/>
              </a:rPr>
              <a:t>p</a:t>
            </a:r>
            <a:r>
              <a:rPr lang="de-CH" dirty="0" smtClean="0">
                <a:sym typeface="Wingdings" pitchFamily="2" charset="2"/>
              </a:rPr>
              <a:t>/</a:t>
            </a:r>
            <a:r>
              <a:rPr lang="de-CH" i="1" dirty="0" smtClean="0">
                <a:sym typeface="Wingdings" pitchFamily="2" charset="2"/>
              </a:rPr>
              <a:t>t</a:t>
            </a:r>
            <a:r>
              <a:rPr lang="de-CH" dirty="0" smtClean="0">
                <a:sym typeface="Wingdings" pitchFamily="2" charset="2"/>
              </a:rPr>
              <a:t>. </a:t>
            </a:r>
          </a:p>
          <a:p>
            <a:pPr lvl="1"/>
            <a:r>
              <a:rPr lang="de-CH" dirty="0" err="1" smtClean="0">
                <a:sym typeface="Wingdings" pitchFamily="2" charset="2"/>
              </a:rPr>
              <a:t>Since</a:t>
            </a:r>
            <a:r>
              <a:rPr lang="de-CH" dirty="0" smtClean="0">
                <a:sym typeface="Wingdings" pitchFamily="2" charset="2"/>
              </a:rPr>
              <a:t> a </a:t>
            </a:r>
            <a:r>
              <a:rPr lang="de-CH" dirty="0" err="1" smtClean="0">
                <a:sym typeface="Wingdings" pitchFamily="2" charset="2"/>
              </a:rPr>
              <a:t>transmission</a:t>
            </a:r>
            <a:r>
              <a:rPr lang="de-CH" dirty="0" smtClean="0">
                <a:sym typeface="Wingdings" pitchFamily="2" charset="2"/>
              </a:rPr>
              <a:t> </a:t>
            </a:r>
            <a:r>
              <a:rPr lang="de-CH" dirty="0" err="1" smtClean="0">
                <a:sym typeface="Wingdings" pitchFamily="2" charset="2"/>
              </a:rPr>
              <a:t>can</a:t>
            </a:r>
            <a:r>
              <a:rPr lang="de-CH" dirty="0" smtClean="0">
                <a:sym typeface="Wingdings" pitchFamily="2" charset="2"/>
              </a:rPr>
              <a:t> </a:t>
            </a:r>
            <a:r>
              <a:rPr lang="de-CH" dirty="0" err="1" smtClean="0">
                <a:sym typeface="Wingdings" pitchFamily="2" charset="2"/>
              </a:rPr>
              <a:t>interfere</a:t>
            </a:r>
            <a:r>
              <a:rPr lang="de-CH" dirty="0" smtClean="0">
                <a:sym typeface="Wingdings" pitchFamily="2" charset="2"/>
              </a:rPr>
              <a:t> </a:t>
            </a:r>
            <a:r>
              <a:rPr lang="de-CH" dirty="0" err="1" smtClean="0">
                <a:sym typeface="Wingdings" pitchFamily="2" charset="2"/>
              </a:rPr>
              <a:t>with</a:t>
            </a:r>
            <a:r>
              <a:rPr lang="de-CH" dirty="0" smtClean="0">
                <a:sym typeface="Wingdings" pitchFamily="2" charset="2"/>
              </a:rPr>
              <a:t> 2</a:t>
            </a:r>
            <a:r>
              <a:rPr lang="de-CH" i="1" dirty="0" smtClean="0">
                <a:sym typeface="Wingdings" pitchFamily="2" charset="2"/>
              </a:rPr>
              <a:t>t</a:t>
            </a:r>
            <a:r>
              <a:rPr lang="de-CH" dirty="0" smtClean="0">
                <a:sym typeface="Wingdings" pitchFamily="2" charset="2"/>
              </a:rPr>
              <a:t>-1 </a:t>
            </a:r>
            <a:r>
              <a:rPr lang="de-CH" dirty="0" err="1" smtClean="0">
                <a:sym typeface="Wingdings" pitchFamily="2" charset="2"/>
              </a:rPr>
              <a:t>starting</a:t>
            </a:r>
            <a:r>
              <a:rPr lang="de-CH" dirty="0" smtClean="0">
                <a:sym typeface="Wingdings" pitchFamily="2" charset="2"/>
              </a:rPr>
              <a:t> </a:t>
            </a:r>
            <a:r>
              <a:rPr lang="de-CH" dirty="0" err="1" smtClean="0">
                <a:sym typeface="Wingdings" pitchFamily="2" charset="2"/>
              </a:rPr>
              <a:t>points</a:t>
            </a:r>
            <a:r>
              <a:rPr lang="de-CH" dirty="0" smtClean="0">
                <a:sym typeface="Wingdings" pitchFamily="2" charset="2"/>
              </a:rPr>
              <a:t> of </a:t>
            </a:r>
            <a:r>
              <a:rPr lang="de-CH" i="1" dirty="0" smtClean="0">
                <a:sym typeface="Wingdings" pitchFamily="2" charset="2"/>
              </a:rPr>
              <a:t>n</a:t>
            </a:r>
            <a:r>
              <a:rPr lang="de-CH" dirty="0" smtClean="0">
                <a:sym typeface="Wingdings" pitchFamily="2" charset="2"/>
              </a:rPr>
              <a:t>-1 </a:t>
            </a:r>
            <a:r>
              <a:rPr lang="de-CH" dirty="0" err="1" smtClean="0">
                <a:sym typeface="Wingdings" pitchFamily="2" charset="2"/>
              </a:rPr>
              <a:t>other</a:t>
            </a:r>
            <a:r>
              <a:rPr lang="de-CH" dirty="0" smtClean="0">
                <a:sym typeface="Wingdings" pitchFamily="2" charset="2"/>
              </a:rPr>
              <a:t> </a:t>
            </a:r>
            <a:r>
              <a:rPr lang="de-CH" dirty="0" err="1" smtClean="0">
                <a:sym typeface="Wingdings" pitchFamily="2" charset="2"/>
              </a:rPr>
              <a:t>nodes</a:t>
            </a:r>
            <a:r>
              <a:rPr lang="de-CH" dirty="0" smtClean="0">
                <a:sym typeface="Wingdings" pitchFamily="2" charset="2"/>
              </a:rPr>
              <a:t>, </a:t>
            </a:r>
            <a:r>
              <a:rPr lang="de-CH" dirty="0" err="1" smtClean="0">
                <a:sym typeface="Wingdings" pitchFamily="2" charset="2"/>
              </a:rPr>
              <a:t>we</a:t>
            </a:r>
            <a:r>
              <a:rPr lang="de-CH" dirty="0" smtClean="0">
                <a:sym typeface="Wingdings" pitchFamily="2" charset="2"/>
              </a:rPr>
              <a:t> </a:t>
            </a:r>
            <a:r>
              <a:rPr lang="de-CH" dirty="0" err="1" smtClean="0">
                <a:sym typeface="Wingdings" pitchFamily="2" charset="2"/>
              </a:rPr>
              <a:t>have</a:t>
            </a:r>
            <a:r>
              <a:rPr lang="de-CH" dirty="0" smtClean="0">
                <a:sym typeface="Wingdings" pitchFamily="2" charset="2"/>
              </a:rPr>
              <a:t>:</a:t>
            </a:r>
            <a:endParaRPr lang="en-US" dirty="0" smtClean="0"/>
          </a:p>
        </p:txBody>
      </p:sp>
      <p:pic>
        <p:nvPicPr>
          <p:cNvPr id="178180" name="Picture 4" descr="C:\WINDOWS\Profiles\gerla\My Documents\kurose-pictures\5.3-7Aloha1.gif"/>
          <p:cNvPicPr>
            <a:picLocks noChangeAspect="1" noChangeArrowheads="1"/>
          </p:cNvPicPr>
          <p:nvPr/>
        </p:nvPicPr>
        <p:blipFill>
          <a:blip r:embed="rId4" cstate="print"/>
          <a:srcRect b="23704"/>
          <a:stretch>
            <a:fillRect/>
          </a:stretch>
        </p:blipFill>
        <p:spPr bwMode="auto">
          <a:xfrm>
            <a:off x="4679408" y="2702415"/>
            <a:ext cx="4967009" cy="1534579"/>
          </a:xfrm>
          <a:prstGeom prst="rect">
            <a:avLst/>
          </a:prstGeom>
          <a:noFill/>
        </p:spPr>
      </p:pic>
      <p:pic>
        <p:nvPicPr>
          <p:cNvPr id="13" name="Picture 12" descr="TP_tmp.emf"/>
          <p:cNvPicPr>
            <a:picLocks noChangeAspect="1"/>
          </p:cNvPicPr>
          <p:nvPr>
            <p:custDataLst>
              <p:tags r:id="rId1"/>
            </p:custDataLst>
          </p:nvPr>
        </p:nvPicPr>
        <p:blipFill>
          <a:blip r:embed="rId5" cstate="print"/>
          <a:stretch>
            <a:fillRect/>
          </a:stretch>
        </p:blipFill>
        <p:spPr bwMode="auto">
          <a:xfrm>
            <a:off x="1340843" y="5546397"/>
            <a:ext cx="6803899" cy="393716"/>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817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81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2"/>
          <p:cNvSpPr>
            <a:spLocks noGrp="1" noChangeArrowheads="1"/>
          </p:cNvSpPr>
          <p:nvPr>
            <p:ph type="title"/>
          </p:nvPr>
        </p:nvSpPr>
        <p:spPr/>
        <p:txBody>
          <a:bodyPr/>
          <a:lstStyle/>
          <a:p>
            <a:pPr eaLnBrk="1" hangingPunct="1"/>
            <a:r>
              <a:rPr lang="en-US" dirty="0" err="1" smtClean="0"/>
              <a:t>Unslotted</a:t>
            </a:r>
            <a:r>
              <a:rPr lang="en-US" dirty="0" smtClean="0"/>
              <a:t> Aloha (2)	</a:t>
            </a:r>
            <a:endParaRPr lang="de-CH" dirty="0" smtClean="0"/>
          </a:p>
        </p:txBody>
      </p:sp>
      <p:sp>
        <p:nvSpPr>
          <p:cNvPr id="304132" name="Rectangle 3"/>
          <p:cNvSpPr>
            <a:spLocks noGrp="1" noChangeArrowheads="1"/>
          </p:cNvSpPr>
          <p:nvPr>
            <p:ph idx="1"/>
          </p:nvPr>
        </p:nvSpPr>
        <p:spPr/>
        <p:txBody>
          <a:bodyPr/>
          <a:lstStyle/>
          <a:p>
            <a:pPr eaLnBrk="1" hangingPunct="1">
              <a:lnSpc>
                <a:spcPct val="90000"/>
              </a:lnSpc>
            </a:pPr>
            <a:endParaRPr lang="en-US" dirty="0" smtClean="0"/>
          </a:p>
          <a:p>
            <a:pPr eaLnBrk="1" hangingPunct="1">
              <a:lnSpc>
                <a:spcPct val="90000"/>
              </a:lnSpc>
            </a:pPr>
            <a:r>
              <a:rPr lang="en-US" dirty="0" smtClean="0"/>
              <a:t>What </a:t>
            </a:r>
            <a:r>
              <a:rPr lang="en-US" i="1" dirty="0" smtClean="0"/>
              <a:t>p</a:t>
            </a:r>
            <a:r>
              <a:rPr lang="en-US" dirty="0" smtClean="0"/>
              <a:t> maximizes this probability?</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Hence:</a:t>
            </a:r>
          </a:p>
          <a:p>
            <a:pPr eaLnBrk="1" hangingPunct="1">
              <a:lnSpc>
                <a:spcPct val="90000"/>
              </a:lnSpc>
            </a:pPr>
            <a:endParaRPr lang="en-US" dirty="0" smtClean="0"/>
          </a:p>
          <a:p>
            <a:pPr eaLnBrk="1" hangingPunct="1">
              <a:lnSpc>
                <a:spcPct val="90000"/>
              </a:lnSpc>
            </a:pPr>
            <a:r>
              <a:rPr lang="en-US" dirty="0" smtClean="0"/>
              <a:t>Plugging </a:t>
            </a:r>
            <a:r>
              <a:rPr lang="en-US" i="1" dirty="0" smtClean="0"/>
              <a:t>p</a:t>
            </a:r>
            <a:r>
              <a:rPr lang="en-US" dirty="0" smtClean="0"/>
              <a:t> back in, we have a successful transmission </a:t>
            </a:r>
            <a:br>
              <a:rPr lang="en-US" dirty="0" smtClean="0"/>
            </a:br>
            <a:r>
              <a:rPr lang="en-US" dirty="0" smtClean="0"/>
              <a:t>of any of the </a:t>
            </a:r>
            <a:r>
              <a:rPr lang="en-US" i="1" dirty="0" smtClean="0"/>
              <a:t>n</a:t>
            </a:r>
            <a:r>
              <a:rPr lang="en-US" dirty="0" smtClean="0"/>
              <a:t> stations in time </a:t>
            </a:r>
            <a:r>
              <a:rPr lang="en-US" i="1" dirty="0" smtClean="0"/>
              <a:t>t</a:t>
            </a:r>
            <a:r>
              <a:rPr lang="en-US" dirty="0" smtClean="0"/>
              <a:t> of:</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This is the often-quoted </a:t>
            </a:r>
            <a:r>
              <a:rPr lang="en-US" dirty="0" smtClean="0">
                <a:solidFill>
                  <a:srgbClr val="FF0000"/>
                </a:solidFill>
              </a:rPr>
              <a:t>factor-2-handicap </a:t>
            </a:r>
            <a:r>
              <a:rPr lang="en-US" dirty="0" smtClean="0"/>
              <a:t>of </a:t>
            </a:r>
            <a:r>
              <a:rPr lang="en-US" dirty="0" err="1" smtClean="0"/>
              <a:t>unslotted</a:t>
            </a:r>
            <a:r>
              <a:rPr lang="en-US" dirty="0" smtClean="0"/>
              <a:t> vs. slotted.</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In </a:t>
            </a:r>
            <a:r>
              <a:rPr lang="en-US" dirty="0" smtClean="0">
                <a:solidFill>
                  <a:srgbClr val="3983EF"/>
                </a:solidFill>
              </a:rPr>
              <a:t>Slotted Aloha</a:t>
            </a:r>
            <a:r>
              <a:rPr lang="en-US" dirty="0" smtClean="0"/>
              <a:t>, a station can transmit successfully with probability at least 1/</a:t>
            </a:r>
            <a:r>
              <a:rPr lang="en-US" i="1" dirty="0" smtClean="0"/>
              <a:t>e</a:t>
            </a:r>
            <a:r>
              <a:rPr lang="en-US" dirty="0" smtClean="0"/>
              <a:t>, or about 36% of the time.</a:t>
            </a:r>
          </a:p>
        </p:txBody>
      </p:sp>
      <p:pic>
        <p:nvPicPr>
          <p:cNvPr id="45" name="Picture 44" descr="TP_tmp.emf"/>
          <p:cNvPicPr>
            <a:picLocks noChangeAspect="1"/>
          </p:cNvPicPr>
          <p:nvPr>
            <p:custDataLst>
              <p:tags r:id="rId1"/>
            </p:custDataLst>
          </p:nvPr>
        </p:nvPicPr>
        <p:blipFill>
          <a:blip r:embed="rId7" cstate="print"/>
          <a:stretch>
            <a:fillRect/>
          </a:stretch>
        </p:blipFill>
        <p:spPr bwMode="auto">
          <a:xfrm>
            <a:off x="1306524" y="1707926"/>
            <a:ext cx="6533749" cy="486989"/>
          </a:xfrm>
          <a:prstGeom prst="rect">
            <a:avLst/>
          </a:prstGeom>
          <a:noFill/>
          <a:ln/>
          <a:effectLst/>
        </p:spPr>
      </p:pic>
      <p:grpSp>
        <p:nvGrpSpPr>
          <p:cNvPr id="52" name="Group 51"/>
          <p:cNvGrpSpPr/>
          <p:nvPr/>
        </p:nvGrpSpPr>
        <p:grpSpPr>
          <a:xfrm>
            <a:off x="3069737" y="2310123"/>
            <a:ext cx="4581509" cy="614309"/>
            <a:chOff x="3170217" y="2101488"/>
            <a:chExt cx="5296627" cy="778705"/>
          </a:xfrm>
        </p:grpSpPr>
        <p:pic>
          <p:nvPicPr>
            <p:cNvPr id="50" name="Picture 49" descr="TP_tmp.emf"/>
            <p:cNvPicPr>
              <a:picLocks noChangeAspect="1"/>
            </p:cNvPicPr>
            <p:nvPr>
              <p:custDataLst>
                <p:tags r:id="rId4"/>
              </p:custDataLst>
            </p:nvPr>
          </p:nvPicPr>
          <p:blipFill>
            <a:blip r:embed="rId8" cstate="print"/>
            <a:stretch>
              <a:fillRect/>
            </a:stretch>
          </p:blipFill>
          <p:spPr bwMode="auto">
            <a:xfrm>
              <a:off x="3170217" y="2342643"/>
              <a:ext cx="5296627" cy="537550"/>
            </a:xfrm>
            <a:prstGeom prst="rect">
              <a:avLst/>
            </a:prstGeom>
            <a:noFill/>
            <a:ln/>
            <a:effectLst/>
          </p:spPr>
        </p:pic>
        <p:sp>
          <p:nvSpPr>
            <p:cNvPr id="51" name="TextBox 50"/>
            <p:cNvSpPr txBox="1"/>
            <p:nvPr/>
          </p:nvSpPr>
          <p:spPr>
            <a:xfrm>
              <a:off x="3463545" y="2101488"/>
              <a:ext cx="242374" cy="338554"/>
            </a:xfrm>
            <a:prstGeom prst="rect">
              <a:avLst/>
            </a:prstGeom>
            <a:noFill/>
          </p:spPr>
          <p:txBody>
            <a:bodyPr wrap="none" rtlCol="0">
              <a:spAutoFit/>
            </a:bodyPr>
            <a:lstStyle/>
            <a:p>
              <a:r>
                <a:rPr lang="de-CH" sz="1600" dirty="0" smtClean="0"/>
                <a:t>!</a:t>
              </a:r>
              <a:endParaRPr lang="en-US" sz="1600" dirty="0"/>
            </a:p>
          </p:txBody>
        </p:sp>
      </p:grpSp>
      <p:pic>
        <p:nvPicPr>
          <p:cNvPr id="12" name="Picture 11" descr="TP_tmp.emf"/>
          <p:cNvPicPr>
            <a:picLocks noChangeAspect="1"/>
          </p:cNvPicPr>
          <p:nvPr>
            <p:custDataLst>
              <p:tags r:id="rId2"/>
            </p:custDataLst>
          </p:nvPr>
        </p:nvPicPr>
        <p:blipFill>
          <a:blip r:embed="rId9" cstate="print"/>
          <a:stretch>
            <a:fillRect/>
          </a:stretch>
        </p:blipFill>
        <p:spPr bwMode="auto">
          <a:xfrm>
            <a:off x="3066384" y="3120848"/>
            <a:ext cx="2108372" cy="487309"/>
          </a:xfrm>
          <a:prstGeom prst="rect">
            <a:avLst/>
          </a:prstGeom>
          <a:noFill/>
          <a:ln/>
          <a:effectLst/>
        </p:spPr>
      </p:pic>
      <p:pic>
        <p:nvPicPr>
          <p:cNvPr id="61" name="Picture 60" descr="TP_tmp.emf"/>
          <p:cNvPicPr>
            <a:picLocks noChangeAspect="1"/>
          </p:cNvPicPr>
          <p:nvPr>
            <p:custDataLst>
              <p:tags r:id="rId3"/>
            </p:custDataLst>
          </p:nvPr>
        </p:nvPicPr>
        <p:blipFill>
          <a:blip r:embed="rId10" cstate="print"/>
          <a:stretch>
            <a:fillRect/>
          </a:stretch>
        </p:blipFill>
        <p:spPr bwMode="auto">
          <a:xfrm>
            <a:off x="873185" y="4682239"/>
            <a:ext cx="6964548" cy="452019"/>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50"/>
  <p:tag name="DEFAULTHEIGHT" val="540"/>
  <p:tag name="FIRSTROGER20WATTENHOFER@9FI3EBKMVWQMHYXG" val="2797"/>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2^{2^i})  template TPT1  env TPENV1  fore 0  back 16777215  eqnno 1"/>
  <p:tag name="FILENAME" val="TP_tmp"/>
  <p:tag name="ORIGWIDTH" val="22"/>
  <p:tag name="PICTUREFILESIZE" val="2564"/>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Pr(\mbox{success}) = n^{i/k} \cdot n^{s/k-1} \cdot (1-n^{s/k-1})^{n^{i/k}-1}$  template TPT1  env TPENV1  fore 0  back 16777215  eqnno 1"/>
  <p:tag name="FILENAME" val="TP_tmp"/>
  <p:tag name="ORIGWIDTH" val="207"/>
  <p:tag name="PICTUREFILESIZE" val="12792"/>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Pr(\mbox{success}) \approx 1 \cdot \left(1-\frac{1}{n^{i/k}}\right)^{n^{i/k}} \approx 1/e$  template TPT1  env TPENV1  fore 0  back 16777215  eqnno 1"/>
  <p:tag name="FILENAME" val="TP_tmp"/>
  <p:tag name="ORIGWIDTH" val="175"/>
  <p:tag name="PICTUREFILESIZE" val="10504"/>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P[\mbox{transmission succeeds}] \approx \frac{p}{t}(1-\frac{p}{t})^{(2t-1)(n-1)} \approx \frac{p}{t}(1-\frac{p}{t})^{2tn}  template TPT1  env TPENV1  fore 0  back 16777215  eqnno 1"/>
  <p:tag name="FILENAME" val="TP_tmp"/>
  <p:tag name="ORIGWIDTH" val="269"/>
  <p:tag name="PICTUREFILESIZE" val="15808"/>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d}{dp} \frac{p}{t}(1-\frac{p}{t})^{2tn} = \frac{1}{t}(1-\frac{p}{t})^{2tn} - \frac{p}{t}2n(1-\frac{p}{t})^{2tn-1}  template TPT1  env TPENV1  fore 0  back 16777215  eqnno 1"/>
  <p:tag name="FILENAME" val="TP_tmp"/>
  <p:tag name="ORIGWIDTH" val="209"/>
  <p:tag name="PICTUREFILESIZE" val="17156"/>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p = \frac{t}{1+2nt} \approx \frac{1}{2n}  template TPT1  env TPENV1  fore 0  back 16777215  eqnno 0"/>
  <p:tag name="FILENAME" val="TP_tmp"/>
  <p:tag name="ORIGWIDTH" val="69"/>
  <p:tag name="PICTUREFILESIZE" val="5236"/>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P[\mbox{success}] \approx nt \frac{p}{t}(1-\frac{p}{t})^{2tn} = nt \frac{1}{2nt}(1-\frac{1}{2nt})^{2tn} \approx \frac{1}{2e}  template TPT1  env TPENV1  fore 0  back 16777215  eqnno 1"/>
  <p:tag name="FILENAME" val="TP_tmp"/>
  <p:tag name="ORIGWIDTH" val="230"/>
  <p:tag name="PICTUREFILESIZE" val="15944"/>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0 = \frac{1}{t}(1-\frac{p}{t})^{2tn-1} \cdot(1-\frac{p}{t} - 2pn)  template TPT1  env TPENV1  fore 0  back 16777215  eqnno 1"/>
  <p:tag name="FILENAME" val="TP_tmp"/>
  <p:tag name="ORIGWIDTH" val="147"/>
  <p:tag name="PICTUREFILESIZE" val="11216"/>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1 / 2^{2^{k^2}}  template TPT1  env TPENV1  fore 0  back 16777215  eqnno 1"/>
  <p:tag name="FILENAME" val="TP_tmp"/>
  <p:tag name="ORIGWIDTH" val="28"/>
  <p:tag name="PICTUREFILESIZE" val="3468"/>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1 / 2^{2^i}, i = k^2, \ldots, 0.  template TPT1  env TPENV1  fore 0  back 16777215  eqnno 1"/>
  <p:tag name="FILENAME" val="TP_tmp"/>
  <p:tag name="ORIGWIDTH" val="85"/>
  <p:tag name="PICTUREFILESIZE" val="6948"/>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2063</Words>
  <Application>Microsoft Office PowerPoint</Application>
  <PresentationFormat>On-screen Show (4:3)</PresentationFormat>
  <Paragraphs>345</Paragraphs>
  <Slides>29</Slides>
  <Notes>29</Notes>
  <HiddenSlides>0</HiddenSlides>
  <MMClips>2</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5" baseType="lpstr">
      <vt:lpstr>Arial</vt:lpstr>
      <vt:lpstr>CMR7</vt:lpstr>
      <vt:lpstr>cmmi10</vt:lpstr>
      <vt:lpstr>CMR5</vt:lpstr>
      <vt:lpstr>Symbol</vt:lpstr>
      <vt:lpstr>Wingdings</vt:lpstr>
      <vt:lpstr>Courant</vt:lpstr>
      <vt:lpstr>CMR10</vt:lpstr>
      <vt:lpstr>CMMI7</vt:lpstr>
      <vt:lpstr>CMSY10</vt:lpstr>
      <vt:lpstr>CMSY5</vt:lpstr>
      <vt:lpstr>CMMI5</vt:lpstr>
      <vt:lpstr>CMSY7</vt:lpstr>
      <vt:lpstr>Template</vt:lpstr>
      <vt:lpstr>1_Template</vt:lpstr>
      <vt:lpstr>Equation</vt:lpstr>
      <vt:lpstr>MAC Theory Chapter 7</vt:lpstr>
      <vt:lpstr>Seeing Through Walls!</vt:lpstr>
      <vt:lpstr>Rating</vt:lpstr>
      <vt:lpstr>Overview</vt:lpstr>
      <vt:lpstr>The best MAC protocol?!?</vt:lpstr>
      <vt:lpstr>Slotted Aloha </vt:lpstr>
      <vt:lpstr>Some formula favorites („Chernoff-type“ inequalities)</vt:lpstr>
      <vt:lpstr>Unslotted (Pure) Aloha</vt:lpstr>
      <vt:lpstr>Unslotted Aloha (2) </vt:lpstr>
      <vt:lpstr>Aloha Robustness</vt:lpstr>
      <vt:lpstr>Adaptive Slotted Aloha</vt:lpstr>
      <vt:lpstr>Adaptive Slotted Aloha (2)</vt:lpstr>
      <vt:lpstr>Adaptive Slotted Aloha Q&amp;A</vt:lpstr>
      <vt:lpstr>Unknown Neighborhood?</vt:lpstr>
      <vt:lpstr>Uniform, Sync-Start, Without Collision Detection </vt:lpstr>
      <vt:lpstr>Uniform, Sync-Start, Without Collision Detection (2) </vt:lpstr>
      <vt:lpstr>Uniform, Asynchronous Start, Without Collision Detection</vt:lpstr>
      <vt:lpstr>Uniform, Sync-Start, With Collision Detection</vt:lpstr>
      <vt:lpstr>Uniform, Sync-Start, With Collision Detection [Willard 1986] </vt:lpstr>
      <vt:lpstr>The best multi-hop MAC protocol?!?</vt:lpstr>
      <vt:lpstr>Model</vt:lpstr>
      <vt:lpstr>Deterministic Anonymous Algorithms</vt:lpstr>
      <vt:lpstr>Deterministic algorithms (not anonymous)</vt:lpstr>
      <vt:lpstr>How to choose golden nodes?</vt:lpstr>
      <vt:lpstr>Improvement through randomization?</vt:lpstr>
      <vt:lpstr>Randomized protocol for arbitrary graphs</vt:lpstr>
      <vt:lpstr>Proof</vt:lpstr>
      <vt:lpstr>Fastest Broadcast Algorithm [Czumaj, Rytter 2003]</vt:lpstr>
      <vt:lpstr>Conclusion</vt:lpstr>
    </vt:vector>
  </TitlesOfParts>
  <Company>IFW 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MAC Theory</dc:title>
  <dc:creator>Roger Wattenhofer</dc:creator>
  <cp:lastModifiedBy>Philipp Sommer</cp:lastModifiedBy>
  <cp:revision>2532</cp:revision>
  <dcterms:created xsi:type="dcterms:W3CDTF">2004-04-23T16:05:06Z</dcterms:created>
  <dcterms:modified xsi:type="dcterms:W3CDTF">2010-11-07T09:22:24Z</dcterms:modified>
</cp:coreProperties>
</file>