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y="5143500" cx="9144000"/>
  <p:notesSz cx="6858000" cy="9144000"/>
  <p:embeddedFontLst>
    <p:embeddedFont>
      <p:font typeface="Ubuntu"/>
      <p:regular r:id="rId40"/>
      <p:bold r:id="rId41"/>
      <p:italic r:id="rId42"/>
      <p:boldItalic r:id="rId43"/>
    </p:embeddedFont>
    <p:embeddedFont>
      <p:font typeface="Century Gothic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Ubuntu-regular.fntdata"/><Relationship Id="rId20" Type="http://schemas.openxmlformats.org/officeDocument/2006/relationships/slide" Target="slides/slide15.xml"/><Relationship Id="rId42" Type="http://schemas.openxmlformats.org/officeDocument/2006/relationships/font" Target="fonts/Ubuntu-italic.fntdata"/><Relationship Id="rId41" Type="http://schemas.openxmlformats.org/officeDocument/2006/relationships/font" Target="fonts/Ubuntu-bold.fntdata"/><Relationship Id="rId22" Type="http://schemas.openxmlformats.org/officeDocument/2006/relationships/slide" Target="slides/slide17.xml"/><Relationship Id="rId44" Type="http://schemas.openxmlformats.org/officeDocument/2006/relationships/font" Target="fonts/CenturyGothic-regular.fntdata"/><Relationship Id="rId21" Type="http://schemas.openxmlformats.org/officeDocument/2006/relationships/slide" Target="slides/slide16.xml"/><Relationship Id="rId43" Type="http://schemas.openxmlformats.org/officeDocument/2006/relationships/font" Target="fonts/Ubuntu-boldItalic.fntdata"/><Relationship Id="rId24" Type="http://schemas.openxmlformats.org/officeDocument/2006/relationships/slide" Target="slides/slide19.xml"/><Relationship Id="rId46" Type="http://schemas.openxmlformats.org/officeDocument/2006/relationships/font" Target="fonts/CenturyGothic-italic.fntdata"/><Relationship Id="rId23" Type="http://schemas.openxmlformats.org/officeDocument/2006/relationships/slide" Target="slides/slide18.xml"/><Relationship Id="rId45" Type="http://schemas.openxmlformats.org/officeDocument/2006/relationships/font" Target="fonts/CenturyGothic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schemas.openxmlformats.org/officeDocument/2006/relationships/font" Target="fonts/CenturyGothic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fb744897d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fb744897d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fb744897d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fb744897d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fb744897d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cfb744897d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cfb744897d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cfb744897d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cfb744897d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cfb744897d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Churn</a:t>
            </a:r>
            <a:r>
              <a:rPr lang="en-GB" sz="18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Nodes leaving and joining the network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fb744897d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cfb744897d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cfb744897d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cfb744897d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cfb744897d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cfb744897d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cfb744897d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cfb744897d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cfb744897d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cfb744897d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fb744897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fb74489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cfb744897d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cfb744897d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cfb744897d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cfb744897d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cfb744897d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cfb744897d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cfb744897d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cfb744897d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cfb744897d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cfb744897d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cfb744897d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cfb744897d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cfb744897d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cfb744897d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cfb744897d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cfb744897d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cfb744897d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cfb744897d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cfb744897d_1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cfb744897d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fb744897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fb744897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cfb744897d_1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cfb744897d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cfb744897d_1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cfb744897d_1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cfb744897d_1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cfb744897d_1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cfb744897d_1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cfb744897d_1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Open master solution to explain, not putting the code onto the slides.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cfb744897d_1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cfb744897d_1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fb744897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fb744897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fb744897d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fb744897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cfb744897d_0_34:notes"/>
          <p:cNvSpPr txBox="1"/>
          <p:nvPr>
            <p:ph idx="1" type="body"/>
          </p:nvPr>
        </p:nvSpPr>
        <p:spPr>
          <a:xfrm>
            <a:off x="685443" y="4344369"/>
            <a:ext cx="5486400" cy="41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9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gcfb744897d_0_34:notes"/>
          <p:cNvSpPr/>
          <p:nvPr/>
        </p:nvSpPr>
        <p:spPr>
          <a:xfrm>
            <a:off x="3884522" y="8684558"/>
            <a:ext cx="2971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2375" lIns="84775" spcFirstLastPara="1" rIns="84775" wrap="square" tIns="423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gcfb744897d_0_34:notes"/>
          <p:cNvSpPr/>
          <p:nvPr>
            <p:ph idx="2" type="sldImg"/>
          </p:nvPr>
        </p:nvSpPr>
        <p:spPr>
          <a:xfrm>
            <a:off x="208755" y="725938"/>
            <a:ext cx="6885000" cy="3581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fb744897d_0_46:notes"/>
          <p:cNvSpPr txBox="1"/>
          <p:nvPr>
            <p:ph idx="1" type="body"/>
          </p:nvPr>
        </p:nvSpPr>
        <p:spPr>
          <a:xfrm>
            <a:off x="685443" y="4344369"/>
            <a:ext cx="5486400" cy="41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9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gcfb744897d_0_46:notes"/>
          <p:cNvSpPr/>
          <p:nvPr/>
        </p:nvSpPr>
        <p:spPr>
          <a:xfrm>
            <a:off x="3884522" y="8684558"/>
            <a:ext cx="2971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2375" lIns="84775" spcFirstLastPara="1" rIns="84775" wrap="square" tIns="423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cfb744897d_0_46:notes"/>
          <p:cNvSpPr/>
          <p:nvPr>
            <p:ph idx="2" type="sldImg"/>
          </p:nvPr>
        </p:nvSpPr>
        <p:spPr>
          <a:xfrm>
            <a:off x="208755" y="725938"/>
            <a:ext cx="6885000" cy="3581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fb744897d_0_58:notes"/>
          <p:cNvSpPr txBox="1"/>
          <p:nvPr>
            <p:ph idx="1" type="body"/>
          </p:nvPr>
        </p:nvSpPr>
        <p:spPr>
          <a:xfrm>
            <a:off x="685443" y="4344369"/>
            <a:ext cx="5486400" cy="41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9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cfb744897d_0_58:notes"/>
          <p:cNvSpPr/>
          <p:nvPr/>
        </p:nvSpPr>
        <p:spPr>
          <a:xfrm>
            <a:off x="3884522" y="8684558"/>
            <a:ext cx="2971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2375" lIns="84775" spcFirstLastPara="1" rIns="84775" wrap="square" tIns="423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cfb744897d_0_58:notes"/>
          <p:cNvSpPr/>
          <p:nvPr>
            <p:ph idx="2" type="sldImg"/>
          </p:nvPr>
        </p:nvSpPr>
        <p:spPr>
          <a:xfrm>
            <a:off x="208755" y="725938"/>
            <a:ext cx="6885000" cy="3581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fb744897d_0_65:notes"/>
          <p:cNvSpPr txBox="1"/>
          <p:nvPr>
            <p:ph idx="1" type="body"/>
          </p:nvPr>
        </p:nvSpPr>
        <p:spPr>
          <a:xfrm>
            <a:off x="685443" y="4344369"/>
            <a:ext cx="5486400" cy="41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9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cfb744897d_0_65:notes"/>
          <p:cNvSpPr/>
          <p:nvPr/>
        </p:nvSpPr>
        <p:spPr>
          <a:xfrm>
            <a:off x="3884522" y="8684558"/>
            <a:ext cx="2971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2375" lIns="84775" spcFirstLastPara="1" rIns="84775" wrap="square" tIns="423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lang="en-GB" sz="100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sz="1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cfb744897d_0_65:notes"/>
          <p:cNvSpPr/>
          <p:nvPr>
            <p:ph idx="2" type="sldImg"/>
          </p:nvPr>
        </p:nvSpPr>
        <p:spPr>
          <a:xfrm>
            <a:off x="208755" y="725938"/>
            <a:ext cx="6885000" cy="3581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Relationship Id="rId4" Type="http://schemas.openxmlformats.org/officeDocument/2006/relationships/image" Target="../media/image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png"/><Relationship Id="rId4" Type="http://schemas.openxmlformats.org/officeDocument/2006/relationships/image" Target="../media/image2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Quorum Systems &amp; Distributed Storage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Computer Systems </a:t>
            </a:r>
            <a:r>
              <a:rPr lang="en-GB"/>
              <a:t>week 10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Distributed Systems </a:t>
            </a:r>
            <a:r>
              <a:rPr lang="en-GB"/>
              <a:t>week </a:t>
            </a:r>
            <a:r>
              <a:rPr lang="en-GB"/>
              <a:t>4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2021-12-03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Distributed storage</a:t>
            </a:r>
            <a:endParaRPr/>
          </a:p>
        </p:txBody>
      </p:sp>
      <p:sp>
        <p:nvSpPr>
          <p:cNvPr id="130" name="Google Shape;13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Consistent Hashing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Hypercubic Networks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DHT &amp; Churn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1 - Consistent Hashing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How to store many items on many nodes in a “</a:t>
            </a:r>
            <a:r>
              <a:rPr b="1" lang="en-GB">
                <a:latin typeface="Century Gothic"/>
                <a:ea typeface="Century Gothic"/>
                <a:cs typeface="Century Gothic"/>
                <a:sym typeface="Century Gothic"/>
              </a:rPr>
              <a:t>consistent</a:t>
            </a: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” manner?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=&gt; Use </a:t>
            </a:r>
            <a:r>
              <a:rPr b="1" lang="en-GB">
                <a:latin typeface="Century Gothic"/>
                <a:ea typeface="Century Gothic"/>
                <a:cs typeface="Century Gothic"/>
                <a:sym typeface="Century Gothic"/>
              </a:rPr>
              <a:t>hash functions</a:t>
            </a: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 to transform item and node IDs into values in </a:t>
            </a:r>
            <a:r>
              <a:rPr b="1" lang="en-GB">
                <a:latin typeface="Century Gothic"/>
                <a:ea typeface="Century Gothic"/>
                <a:cs typeface="Century Gothic"/>
                <a:sym typeface="Century Gothic"/>
              </a:rPr>
              <a:t>[0,1)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Item is stored on machine with the closest hash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1 - Consistent Hashing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Some properties of </a:t>
            </a:r>
            <a:r>
              <a:rPr b="1" lang="en-GB">
                <a:latin typeface="Century Gothic"/>
                <a:ea typeface="Century Gothic"/>
                <a:cs typeface="Century Gothic"/>
                <a:sym typeface="Century Gothic"/>
              </a:rPr>
              <a:t>consistent hashing</a:t>
            </a: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Each node stores the same number of items in expectation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Number of hash functions determines degree of duplication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Any single node’s memory consumption is bounded (Fact 21.3, Chernoff bound)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Supports nodes leaving/joining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2 - Hypercubic Networks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311700" y="1152475"/>
            <a:ext cx="8520600" cy="358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How should our distributed storage system look like?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How should the nodes be connected?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How do we find a particular item?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...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2 - Hypercubic Networks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4" name="Google Shape;154;p26"/>
          <p:cNvSpPr txBox="1"/>
          <p:nvPr>
            <p:ph idx="1" type="body"/>
          </p:nvPr>
        </p:nvSpPr>
        <p:spPr>
          <a:xfrm>
            <a:off x="311700" y="1152475"/>
            <a:ext cx="8520600" cy="358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In a classic distributed system one node can have a view of the entire system because nodes rarely leave/join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However, we are considering </a:t>
            </a:r>
            <a:r>
              <a:rPr b="1" lang="en-GB">
                <a:latin typeface="Century Gothic"/>
                <a:ea typeface="Century Gothic"/>
                <a:cs typeface="Century Gothic"/>
                <a:sym typeface="Century Gothic"/>
              </a:rPr>
              <a:t>very large networks</a:t>
            </a: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 with </a:t>
            </a:r>
            <a:r>
              <a:rPr b="1" lang="en-GB">
                <a:latin typeface="Century Gothic"/>
                <a:ea typeface="Century Gothic"/>
                <a:cs typeface="Century Gothic"/>
                <a:sym typeface="Century Gothic"/>
              </a:rPr>
              <a:t>high churn</a:t>
            </a: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 in which it becomes impossible for nodes to have an accurate and updated picture of large parts of the network topology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Thus, we want a system that only relies on every node knowing its </a:t>
            </a:r>
            <a:r>
              <a:rPr b="1" lang="en-GB">
                <a:latin typeface="Century Gothic"/>
                <a:ea typeface="Century Gothic"/>
                <a:cs typeface="Century Gothic"/>
                <a:sym typeface="Century Gothic"/>
              </a:rPr>
              <a:t>small neighborhood 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>
                <a:latin typeface="Century Gothic"/>
                <a:ea typeface="Century Gothic"/>
                <a:cs typeface="Century Gothic"/>
                <a:sym typeface="Century Gothic"/>
              </a:rPr>
              <a:t>=&gt; What kind of network topology should we use?</a:t>
            </a: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2 - Hypercubic Networks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Consistent hashing reminder: Where to store items.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Hypercubic networks: Arrange nodes such that they form a virtual network, also called an </a:t>
            </a:r>
            <a:r>
              <a:rPr b="1" lang="en-GB">
                <a:latin typeface="Century Gothic"/>
                <a:ea typeface="Century Gothic"/>
                <a:cs typeface="Century Gothic"/>
                <a:sym typeface="Century Gothic"/>
              </a:rPr>
              <a:t>overlay network</a:t>
            </a: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In general, the overlay network gives us the possibility to “navigate” our distributed storage system, i.e., do </a:t>
            </a:r>
            <a:r>
              <a:rPr b="1" lang="en-GB">
                <a:latin typeface="Century Gothic"/>
                <a:ea typeface="Century Gothic"/>
                <a:cs typeface="Century Gothic"/>
                <a:sym typeface="Century Gothic"/>
              </a:rPr>
              <a:t>routing</a:t>
            </a: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. This is necessary since each node only has a local view, but we still want to find any item, even if it is not in the neighborhood of the node we are currently querying.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2 - Hypercubic Networks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A good overlay topology should fulfill the following properties (more or less)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b="1" lang="en-GB">
                <a:latin typeface="Century Gothic"/>
                <a:ea typeface="Century Gothic"/>
                <a:cs typeface="Century Gothic"/>
                <a:sym typeface="Century Gothic"/>
              </a:rPr>
              <a:t>Homogeneity</a:t>
            </a: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: No single point of failure, all nodes are “equal”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b="1" lang="en-GB">
                <a:latin typeface="Century Gothic"/>
                <a:ea typeface="Century Gothic"/>
                <a:cs typeface="Century Gothic"/>
                <a:sym typeface="Century Gothic"/>
              </a:rPr>
              <a:t>Node IDs in [0,1)</a:t>
            </a: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 for consistent hashing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Nodes have </a:t>
            </a:r>
            <a:r>
              <a:rPr b="1" lang="en-GB">
                <a:latin typeface="Century Gothic"/>
                <a:ea typeface="Century Gothic"/>
                <a:cs typeface="Century Gothic"/>
                <a:sym typeface="Century Gothic"/>
              </a:rPr>
              <a:t>small degree</a:t>
            </a: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, i.e., only relatively few neighbours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b="1" lang="en-GB">
                <a:latin typeface="Century Gothic"/>
                <a:ea typeface="Century Gothic"/>
                <a:cs typeface="Century Gothic"/>
                <a:sym typeface="Century Gothic"/>
              </a:rPr>
              <a:t>Small diameter </a:t>
            </a: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and easy routing: Any node should be reachable within reasonable time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2 - Hypercubic Networks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2" name="Google Shape;172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Different overlay topologies make different trade-offs, for example: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>
                <a:latin typeface="Century Gothic"/>
                <a:ea typeface="Century Gothic"/>
                <a:cs typeface="Century Gothic"/>
                <a:sym typeface="Century Gothic"/>
              </a:rPr>
              <a:t>Butterflies</a:t>
            </a: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: Constant small node degree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>
                <a:latin typeface="Century Gothic"/>
                <a:ea typeface="Century Gothic"/>
                <a:cs typeface="Century Gothic"/>
                <a:sym typeface="Century Gothic"/>
              </a:rPr>
              <a:t>Hypercube</a:t>
            </a: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: More fault tolerant routing, i.e., more short routes between nodes (k! Routes of length k)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3" name="Google Shape;1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225" y="3058025"/>
            <a:ext cx="3841525" cy="195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8026" y="3002740"/>
            <a:ext cx="2120025" cy="2063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2 - Hypercubic Networks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You will draw some simple hypercubic graphs in the quiz.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2621" y="1632350"/>
            <a:ext cx="5177473" cy="332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250" y="2016175"/>
            <a:ext cx="1790700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 txBox="1"/>
          <p:nvPr>
            <p:ph type="title"/>
          </p:nvPr>
        </p:nvSpPr>
        <p:spPr>
          <a:xfrm>
            <a:off x="259700" y="277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3 - DHT &amp; Churn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31"/>
          <p:cNvSpPr txBox="1"/>
          <p:nvPr>
            <p:ph idx="1" type="body"/>
          </p:nvPr>
        </p:nvSpPr>
        <p:spPr>
          <a:xfrm>
            <a:off x="55250" y="922550"/>
            <a:ext cx="8929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DHT: Distributed Hash Table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Combines consistent hashing with overlay networks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Supports searching, insertion and (maybe) deletion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For example: Use hypercube with hyper nodes. “Core” nodes store data, “periphery” nodes can move around.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Content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Content: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/>
              <a:t>Quorum Systems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AutoNum type="alphaLcPeriod"/>
            </a:pPr>
            <a:r>
              <a:rPr lang="en-GB"/>
              <a:t>Distributed Storage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Assignment 10 quiz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Assignment 9 solutions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7201" y="257625"/>
            <a:ext cx="5379225" cy="38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2"/>
          <p:cNvSpPr txBox="1"/>
          <p:nvPr>
            <p:ph type="title"/>
          </p:nvPr>
        </p:nvSpPr>
        <p:spPr>
          <a:xfrm>
            <a:off x="143675" y="1797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Century Gothic"/>
                <a:ea typeface="Century Gothic"/>
                <a:cs typeface="Century Gothic"/>
                <a:sym typeface="Century Gothic"/>
              </a:rPr>
              <a:t>3 - DHT &amp; Churn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5" name="Google Shape;195;p32"/>
          <p:cNvSpPr txBox="1"/>
          <p:nvPr>
            <p:ph idx="1" type="body"/>
          </p:nvPr>
        </p:nvSpPr>
        <p:spPr>
          <a:xfrm>
            <a:off x="0" y="1440900"/>
            <a:ext cx="4260600" cy="370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Robustness against Churn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Attacker crashes nodes in worst-case manner. Can target weak spots to partition the DHT.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Font typeface="Century Gothic"/>
              <a:buChar char="●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DHT re-distributes nodes to make sure each hyper-node has approximately the same number of nodes =&gt; No weak spots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Assignment 10 quiz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1.1 The Resilience of a Quorum System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1" name="Google Shape;20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89375"/>
            <a:ext cx="8839204" cy="716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963034"/>
            <a:ext cx="8839204" cy="1419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Assignment 10 quiz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1.1 The Resilience of a Quorum System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8" name="Google Shape;20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27325"/>
            <a:ext cx="8839204" cy="651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812444"/>
            <a:ext cx="8839204" cy="668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Assignment 10 quiz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1.1 The Resilience of a Quorum System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27325"/>
            <a:ext cx="8839204" cy="940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720617"/>
            <a:ext cx="8839204" cy="17264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Assignment 10 quiz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2.1 Hypercubic Networks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2" name="Google Shape;22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575" y="1591600"/>
            <a:ext cx="4350450" cy="274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Assignment 10 quiz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2.1 Hypercubic Networks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8" name="Google Shape;22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5800" y="1322525"/>
            <a:ext cx="6346598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Assignment 9 solutions</a:t>
            </a:r>
            <a:endParaRPr/>
          </a:p>
        </p:txBody>
      </p:sp>
      <p:sp>
        <p:nvSpPr>
          <p:cNvPr id="234" name="Google Shape;234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5" name="Google Shape;23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64878"/>
            <a:ext cx="9144003" cy="37281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Assignment 9 solutions</a:t>
            </a:r>
            <a:endParaRPr/>
          </a:p>
        </p:txBody>
      </p:sp>
      <p:sp>
        <p:nvSpPr>
          <p:cNvPr id="241" name="Google Shape;241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2" name="Google Shape;24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91530"/>
            <a:ext cx="9144003" cy="3170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Assignment 9 solutions</a:t>
            </a:r>
            <a:endParaRPr/>
          </a:p>
        </p:txBody>
      </p:sp>
      <p:pic>
        <p:nvPicPr>
          <p:cNvPr id="248" name="Google Shape;24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417588"/>
            <a:ext cx="9144003" cy="230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Assignment 9 solutions</a:t>
            </a:r>
            <a:endParaRPr/>
          </a:p>
        </p:txBody>
      </p:sp>
      <p:pic>
        <p:nvPicPr>
          <p:cNvPr id="254" name="Google Shape;25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01464"/>
            <a:ext cx="9144003" cy="2683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460614"/>
            <a:ext cx="9144003" cy="10983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Quorum Systems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High-level functionality: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Client selects a free quorum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Locks all nodes of the quorum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Client releases all locks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Assignment 9 solutions</a:t>
            </a:r>
            <a:endParaRPr/>
          </a:p>
        </p:txBody>
      </p:sp>
      <p:pic>
        <p:nvPicPr>
          <p:cNvPr id="261" name="Google Shape;261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00" y="1246325"/>
            <a:ext cx="6336323" cy="382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948050"/>
            <a:ext cx="4446550" cy="43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Assignment 9 solutions</a:t>
            </a:r>
            <a:endParaRPr/>
          </a:p>
        </p:txBody>
      </p:sp>
      <p:pic>
        <p:nvPicPr>
          <p:cNvPr id="268" name="Google Shape;26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204" cy="1493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Assignment 9 solutions</a:t>
            </a:r>
            <a:endParaRPr/>
          </a:p>
        </p:txBody>
      </p:sp>
      <p:sp>
        <p:nvSpPr>
          <p:cNvPr id="274" name="Google Shape;274;p44"/>
          <p:cNvSpPr txBox="1"/>
          <p:nvPr/>
        </p:nvSpPr>
        <p:spPr>
          <a:xfrm>
            <a:off x="41825" y="961800"/>
            <a:ext cx="49902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// includes omitted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int main(){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 </a:t>
            </a:r>
            <a:r>
              <a:rPr lang="en-GB">
                <a:solidFill>
                  <a:srgbClr val="FF0000"/>
                </a:solidFill>
                <a:highlight>
                  <a:srgbClr val="FFFFFF"/>
                </a:highlight>
              </a:rPr>
              <a:t> struct timex buf;</a:t>
            </a:r>
            <a:endParaRPr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  buf.modes = 0; // read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rgbClr val="FF0000"/>
                </a:solidFill>
                <a:highlight>
                  <a:srgbClr val="FFFFFF"/>
                </a:highlight>
              </a:rPr>
              <a:t>  adjtimex(&amp;buf);</a:t>
            </a:r>
            <a:endParaRPr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  double posix_time = buf.time.tv_sec;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  </a:t>
            </a:r>
            <a:r>
              <a:rPr lang="en-GB"/>
              <a:t>i</a:t>
            </a:r>
            <a:r>
              <a:rPr lang="en-GB"/>
              <a:t>f (buf.status &amp; STA_NANO){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    // nanoseconds used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    posix_time += buf.time.tv_usec * 1.0e-9;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  } else {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    // microseconds used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    posix_time += buf.time.tv_usec * 1.0e-6;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  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  // Note: This code ignores that we could be "inside" a leap second.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  time_t posix_whole_secs = (time_t)buf.time.tv_sec;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  struct tm* current_time = gmtime(&amp;posix_whole_secs);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44"/>
          <p:cNvSpPr txBox="1"/>
          <p:nvPr/>
        </p:nvSpPr>
        <p:spPr>
          <a:xfrm>
            <a:off x="4724400" y="1017725"/>
            <a:ext cx="453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44"/>
          <p:cNvSpPr txBox="1"/>
          <p:nvPr/>
        </p:nvSpPr>
        <p:spPr>
          <a:xfrm>
            <a:off x="5032000" y="1017725"/>
            <a:ext cx="41121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</a:t>
            </a:r>
            <a:r>
              <a:rPr lang="en-GB"/>
              <a:t>ouble seconds = fmod(posix_time, 60.0);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</a:rPr>
              <a:t>float max_error = buf.maxerror * 1.0e-6;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// output code omitted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return EXIT_SUCCESS;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}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Assignment 9 solutions</a:t>
            </a:r>
            <a:endParaRPr/>
          </a:p>
        </p:txBody>
      </p:sp>
      <p:pic>
        <p:nvPicPr>
          <p:cNvPr id="282" name="Google Shape;28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1170125"/>
            <a:ext cx="7037550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Assignment 9 solutions</a:t>
            </a:r>
            <a:endParaRPr/>
          </a:p>
        </p:txBody>
      </p:sp>
      <p:pic>
        <p:nvPicPr>
          <p:cNvPr id="288" name="Google Shape;28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98725"/>
            <a:ext cx="8839200" cy="1232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Singleton and majority quorum systems</a:t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26949" y="2500988"/>
            <a:ext cx="719375" cy="7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8118" y="1477213"/>
            <a:ext cx="2478925" cy="21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5242188" y="3847175"/>
            <a:ext cx="3010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Majority quorum system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(every set of floor(n/2)+1 nodes)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/>
        </p:nvSpPr>
        <p:spPr>
          <a:xfrm>
            <a:off x="692688" y="3666275"/>
            <a:ext cx="278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Singleton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Load and work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19728"/>
            <a:ext cx="9144000" cy="2263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468360" y="627480"/>
            <a:ext cx="8353500" cy="41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342360" lvl="0" marL="3430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b="0" lang="en-GB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 access strategy </a:t>
            </a:r>
            <a:r>
              <a:rPr b="0" lang="en-GB" sz="20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</a:t>
            </a:r>
            <a:r>
              <a:rPr b="0" lang="en-GB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defines the probability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 P_Z(Q) </a:t>
            </a:r>
            <a:r>
              <a:rPr b="0" lang="en-GB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of accessing a </a:t>
            </a:r>
            <a:br>
              <a:rPr lang="en-GB" sz="1800">
                <a:latin typeface="Arial"/>
                <a:ea typeface="Arial"/>
                <a:cs typeface="Arial"/>
                <a:sym typeface="Arial"/>
              </a:rPr>
            </a:br>
            <a:r>
              <a:rPr b="0" lang="en-GB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quorum Q \in S</a:t>
            </a:r>
            <a:r>
              <a:rPr lang="en-GB" sz="20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lang="en-GB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such that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8"/>
          <p:cNvSpPr/>
          <p:nvPr/>
        </p:nvSpPr>
        <p:spPr>
          <a:xfrm>
            <a:off x="457200" y="125820"/>
            <a:ext cx="82290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Load and Work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8"/>
          <p:cNvSpPr/>
          <p:nvPr/>
        </p:nvSpPr>
        <p:spPr>
          <a:xfrm>
            <a:off x="5339520" y="1500120"/>
            <a:ext cx="1740900" cy="1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8"/>
          <p:cNvSpPr/>
          <p:nvPr/>
        </p:nvSpPr>
        <p:spPr>
          <a:xfrm>
            <a:off x="5339520" y="1770120"/>
            <a:ext cx="1460100" cy="17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8"/>
          <p:cNvSpPr/>
          <p:nvPr/>
        </p:nvSpPr>
        <p:spPr>
          <a:xfrm>
            <a:off x="5339520" y="2752920"/>
            <a:ext cx="947400" cy="1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8"/>
          <p:cNvSpPr/>
          <p:nvPr/>
        </p:nvSpPr>
        <p:spPr>
          <a:xfrm>
            <a:off x="5339520" y="2989980"/>
            <a:ext cx="20256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8675" y="2229463"/>
            <a:ext cx="3162074" cy="68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/>
          <p:nvPr/>
        </p:nvSpPr>
        <p:spPr>
          <a:xfrm>
            <a:off x="468360" y="1160880"/>
            <a:ext cx="8353500" cy="41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342360" lvl="0" marL="3430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b="1" lang="en-GB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Load</a:t>
            </a:r>
            <a:r>
              <a:rPr b="0" lang="en-GB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 access strategy Z on a node v</a:t>
            </a:r>
            <a:r>
              <a:rPr b="0" baseline="-25000" lang="en-GB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-342360" lvl="0" marL="3430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b="1" lang="en-GB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Load</a:t>
            </a:r>
            <a:r>
              <a:rPr b="0" lang="en-GB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induced by Z on quorum system S  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-342360" lvl="0" marL="3430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b="1" lang="en-GB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Load</a:t>
            </a:r>
            <a:r>
              <a:rPr b="0" lang="en-GB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 quorum system S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-342360" lvl="0" marL="3430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b="0" lang="en-GB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-342360" lvl="0" marL="3430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b="1" lang="en-GB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  <a:r>
              <a:rPr b="0" lang="en-GB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 quorum Q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-342360" lvl="0" marL="3430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b="1" lang="en-GB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  <a:r>
              <a:rPr b="0" lang="en-GB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induced by Z on quorum system S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-342360" lvl="0" marL="34308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b="1" lang="en-GB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Work</a:t>
            </a:r>
            <a:r>
              <a:rPr b="0" lang="en-GB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 quorum system S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5339520" y="1176120"/>
            <a:ext cx="17538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/>
          <p:nvPr/>
        </p:nvSpPr>
        <p:spPr>
          <a:xfrm>
            <a:off x="5339520" y="1500120"/>
            <a:ext cx="1740900" cy="1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"/>
          <p:cNvSpPr/>
          <p:nvPr/>
        </p:nvSpPr>
        <p:spPr>
          <a:xfrm>
            <a:off x="5339520" y="1770120"/>
            <a:ext cx="1460100" cy="17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9"/>
          <p:cNvSpPr/>
          <p:nvPr/>
        </p:nvSpPr>
        <p:spPr>
          <a:xfrm>
            <a:off x="5339520" y="2752920"/>
            <a:ext cx="947400" cy="1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9"/>
          <p:cNvSpPr/>
          <p:nvPr/>
        </p:nvSpPr>
        <p:spPr>
          <a:xfrm>
            <a:off x="5339520" y="2989980"/>
            <a:ext cx="20256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9"/>
          <p:cNvSpPr/>
          <p:nvPr/>
        </p:nvSpPr>
        <p:spPr>
          <a:xfrm>
            <a:off x="5339520" y="2661120"/>
            <a:ext cx="1577400" cy="17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9525" y="1378150"/>
            <a:ext cx="2313000" cy="3265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Load and work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/>
          <p:nvPr/>
        </p:nvSpPr>
        <p:spPr>
          <a:xfrm>
            <a:off x="468360" y="627480"/>
            <a:ext cx="8353500" cy="41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34236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b="0" lang="en-GB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 nodes arranged in a square matrix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-34236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b="0" lang="en-GB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Each quorum contains the full row i and the full column i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0"/>
          <p:cNvSpPr/>
          <p:nvPr/>
        </p:nvSpPr>
        <p:spPr>
          <a:xfrm>
            <a:off x="457200" y="125820"/>
            <a:ext cx="82290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Basic Grid Quorum System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6871" y="1658359"/>
            <a:ext cx="6936976" cy="3179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100" y="726775"/>
            <a:ext cx="4142401" cy="4142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/>
          <p:nvPr/>
        </p:nvSpPr>
        <p:spPr>
          <a:xfrm>
            <a:off x="4236001" y="500550"/>
            <a:ext cx="4450200" cy="41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800" strike="noStrike">
              <a:latin typeface="Arial"/>
              <a:ea typeface="Arial"/>
              <a:cs typeface="Arial"/>
              <a:sym typeface="Arial"/>
            </a:endParaRPr>
          </a:p>
          <a:p>
            <a:pPr indent="-34236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b="0" lang="en-GB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 nodes arranged in a rectangular grid with h</a:t>
            </a:r>
            <a:r>
              <a:rPr b="0" lang="en-GB" sz="2000" strike="noStrike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rPr>
              <a:t>∙</a:t>
            </a:r>
            <a:r>
              <a:rPr b="0" lang="en-GB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 rows and d columns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-34236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b="0" lang="en-GB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Group of r rows is a band, r elements in a column restricted to a band is a mini-column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  <a:p>
            <a:pPr indent="-342360" lvl="0" marL="34308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∙"/>
            </a:pPr>
            <a:r>
              <a:rPr b="0" lang="en-GB" sz="20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Each quorum consists of one mini-column in every band and one element from each mini-column of one band</a:t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1"/>
          <p:cNvSpPr/>
          <p:nvPr/>
        </p:nvSpPr>
        <p:spPr>
          <a:xfrm>
            <a:off x="457200" y="125820"/>
            <a:ext cx="82290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240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B-Grid Quorum System</a:t>
            </a:r>
            <a:endParaRPr b="0" sz="240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