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0"/>
  </p:notesMasterIdLst>
  <p:sldIdLst>
    <p:sldId id="256" r:id="rId2"/>
    <p:sldId id="258" r:id="rId3"/>
    <p:sldId id="298" r:id="rId4"/>
    <p:sldId id="285" r:id="rId5"/>
    <p:sldId id="286" r:id="rId6"/>
    <p:sldId id="257" r:id="rId7"/>
    <p:sldId id="287" r:id="rId8"/>
    <p:sldId id="350" r:id="rId9"/>
    <p:sldId id="262" r:id="rId10"/>
    <p:sldId id="351" r:id="rId11"/>
    <p:sldId id="289" r:id="rId12"/>
    <p:sldId id="301" r:id="rId13"/>
    <p:sldId id="332" r:id="rId14"/>
    <p:sldId id="303" r:id="rId15"/>
    <p:sldId id="333" r:id="rId16"/>
    <p:sldId id="334" r:id="rId17"/>
    <p:sldId id="358" r:id="rId18"/>
    <p:sldId id="352" r:id="rId19"/>
    <p:sldId id="353" r:id="rId20"/>
    <p:sldId id="339" r:id="rId21"/>
    <p:sldId id="272" r:id="rId22"/>
    <p:sldId id="306" r:id="rId23"/>
    <p:sldId id="307" r:id="rId24"/>
    <p:sldId id="308" r:id="rId25"/>
    <p:sldId id="310" r:id="rId26"/>
    <p:sldId id="368" r:id="rId27"/>
    <p:sldId id="369" r:id="rId28"/>
    <p:sldId id="279" r:id="rId29"/>
    <p:sldId id="281" r:id="rId30"/>
    <p:sldId id="340" r:id="rId31"/>
    <p:sldId id="354" r:id="rId32"/>
    <p:sldId id="366" r:id="rId33"/>
    <p:sldId id="282" r:id="rId34"/>
    <p:sldId id="367" r:id="rId35"/>
    <p:sldId id="283" r:id="rId36"/>
    <p:sldId id="359" r:id="rId37"/>
    <p:sldId id="314" r:id="rId38"/>
    <p:sldId id="363" r:id="rId39"/>
    <p:sldId id="364" r:id="rId40"/>
    <p:sldId id="362" r:id="rId41"/>
    <p:sldId id="343" r:id="rId42"/>
    <p:sldId id="357" r:id="rId43"/>
    <p:sldId id="322" r:id="rId44"/>
    <p:sldId id="365" r:id="rId45"/>
    <p:sldId id="356" r:id="rId46"/>
    <p:sldId id="324" r:id="rId47"/>
    <p:sldId id="329" r:id="rId48"/>
    <p:sldId id="330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84" autoAdjust="0"/>
  </p:normalViewPr>
  <p:slideViewPr>
    <p:cSldViewPr>
      <p:cViewPr varScale="1">
        <p:scale>
          <a:sx n="127" d="100"/>
          <a:sy n="127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4C997-7973-437A-B56F-BAAC03234BCC}" type="datetimeFigureOut">
              <a:rPr lang="en-US" smtClean="0"/>
              <a:pPr/>
              <a:t>5/11/2010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3F758-5A0C-4118-AF4C-37676DD35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F758-5A0C-4118-AF4C-37676DD35D6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F758-5A0C-4118-AF4C-37676DD35D6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each atomic class (the class</a:t>
            </a:r>
            <a:r>
              <a:rPr lang="en-US" baseline="0" dirty="0" smtClean="0"/>
              <a:t> defining containers for shared objects)</a:t>
            </a:r>
            <a:r>
              <a:rPr lang="en-US" dirty="0" smtClean="0"/>
              <a:t>, the programmer defines</a:t>
            </a:r>
            <a:r>
              <a:rPr lang="en-US" baseline="0" dirty="0" smtClean="0"/>
              <a:t> a stylized atomic interface, a named collection of method signatures satisfying simple consistency conditions. The programmer then passes this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F758-5A0C-4118-AF4C-37676DD35D6A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3C42-E9F0-4327-A26D-00CB464A9B19}" type="datetime1">
              <a:rPr lang="en-US" smtClean="0"/>
              <a:pPr/>
              <a:t>5/11/2010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D665-F0E2-453D-B443-AC63709EBEA0}" type="datetime1">
              <a:rPr lang="en-US" smtClean="0"/>
              <a:pPr/>
              <a:t>5/11/2010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04E8-4DAC-4704-A043-9BEACC6D483B}" type="datetime1">
              <a:rPr lang="en-US" smtClean="0"/>
              <a:pPr/>
              <a:t>5/11/2010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D7FE-06D2-4958-90FD-6FD6ED21F3D2}" type="datetime1">
              <a:rPr lang="en-US" smtClean="0"/>
              <a:pPr/>
              <a:t>5/11/2010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AF8F-33E2-43F6-870B-251F545FC806}" type="datetime1">
              <a:rPr lang="en-US" smtClean="0"/>
              <a:pPr/>
              <a:t>5/11/2010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7D703-4655-4EF5-9F6E-1F8AAB930493}" type="datetime1">
              <a:rPr lang="en-US" smtClean="0"/>
              <a:pPr/>
              <a:t>5/11/2010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F4C3-36D7-461F-B4B8-D59BB6E51732}" type="datetime1">
              <a:rPr lang="en-US" smtClean="0"/>
              <a:pPr/>
              <a:t>5/11/2010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8244-E4F5-4490-81A9-5BDB271B1184}" type="datetime1">
              <a:rPr lang="en-US" smtClean="0"/>
              <a:pPr/>
              <a:t>5/11/2010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02D1-E821-44A5-9AA5-1C561EDFB4EA}" type="datetime1">
              <a:rPr lang="en-US" smtClean="0"/>
              <a:pPr/>
              <a:t>5/11/2010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447D-BD8B-40FD-9DA2-6DE3825497E4}" type="datetime1">
              <a:rPr lang="en-US" smtClean="0"/>
              <a:pPr/>
              <a:t>5/11/2010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319C-012B-4058-B24B-6D23552CB026}" type="datetime1">
              <a:rPr lang="en-US" smtClean="0"/>
              <a:pPr/>
              <a:t>5/11/2010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0596E-075D-442A-8219-DB3BA94BAE7E}" type="datetime1">
              <a:rPr lang="en-US" smtClean="0"/>
              <a:pPr/>
              <a:t>5/11/2010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83315-EF61-4A22-8D00-1EFEF5320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Transactional Memory for Dynamic-sized Data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Maurice </a:t>
            </a:r>
            <a:r>
              <a:rPr lang="en-US" dirty="0" err="1" smtClean="0"/>
              <a:t>Herlihy</a:t>
            </a:r>
            <a:r>
              <a:rPr lang="en-US" dirty="0" smtClean="0"/>
              <a:t>, Victor </a:t>
            </a:r>
            <a:r>
              <a:rPr lang="en-US" dirty="0" err="1" smtClean="0"/>
              <a:t>Luchango</a:t>
            </a:r>
            <a:r>
              <a:rPr lang="en-US" dirty="0" smtClean="0"/>
              <a:t>, Mark </a:t>
            </a:r>
            <a:r>
              <a:rPr lang="en-US" dirty="0" err="1" smtClean="0"/>
              <a:t>Moir</a:t>
            </a:r>
            <a:r>
              <a:rPr lang="en-US" dirty="0" smtClean="0"/>
              <a:t>, William N. Scherer III</a:t>
            </a:r>
          </a:p>
          <a:p>
            <a:endParaRPr lang="en-US" dirty="0" smtClean="0"/>
          </a:p>
          <a:p>
            <a:r>
              <a:rPr lang="en-US" sz="2600" dirty="0" smtClean="0"/>
              <a:t>Presented by: Irina </a:t>
            </a:r>
            <a:r>
              <a:rPr lang="en-US" sz="2600" dirty="0" err="1" smtClean="0"/>
              <a:t>Botan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Short-lived single-threaded computation that either commits </a:t>
            </a:r>
            <a:r>
              <a:rPr lang="en-US" dirty="0" smtClean="0"/>
              <a:t>(the changes </a:t>
            </a:r>
            <a:r>
              <a:rPr lang="en-US" dirty="0" smtClean="0"/>
              <a:t>take effect) or aborts (the changes are discarded)</a:t>
            </a:r>
          </a:p>
          <a:p>
            <a:endParaRPr lang="en-US" dirty="0" smtClean="0"/>
          </a:p>
          <a:p>
            <a:r>
              <a:rPr lang="en-US" dirty="0" err="1" smtClean="0"/>
              <a:t>Linearizability</a:t>
            </a:r>
            <a:r>
              <a:rPr lang="en-US" dirty="0" smtClean="0"/>
              <a:t> = transactions appear as if they were executed one-at-a-time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>
                <a:latin typeface="Bell MT" pitchFamily="18" charset="0"/>
              </a:rPr>
              <a:t>p</a:t>
            </a:r>
            <a:r>
              <a:rPr lang="en-US" dirty="0" smtClean="0">
                <a:latin typeface="Bell MT" pitchFamily="18" charset="0"/>
              </a:rPr>
              <a:t>ublic </a:t>
            </a:r>
            <a:r>
              <a:rPr lang="en-US" dirty="0" err="1" smtClean="0">
                <a:latin typeface="Bell MT" pitchFamily="18" charset="0"/>
              </a:rPr>
              <a:t>boolean</a:t>
            </a:r>
            <a:r>
              <a:rPr lang="en-US" dirty="0" smtClean="0">
                <a:latin typeface="Bell MT" pitchFamily="18" charset="0"/>
              </a:rPr>
              <a:t> insert (</a:t>
            </a:r>
            <a:r>
              <a:rPr lang="en-US" dirty="0" err="1" smtClean="0">
                <a:latin typeface="Bell MT" pitchFamily="18" charset="0"/>
              </a:rPr>
              <a:t>int</a:t>
            </a:r>
            <a:r>
              <a:rPr lang="en-US" dirty="0" smtClean="0">
                <a:latin typeface="Bell MT" pitchFamily="18" charset="0"/>
              </a:rPr>
              <a:t> v){</a:t>
            </a:r>
          </a:p>
          <a:p>
            <a:pPr>
              <a:buNone/>
            </a:pPr>
            <a:endParaRPr lang="en-US" dirty="0" smtClean="0">
              <a:latin typeface="Bell MT" pitchFamily="18" charset="0"/>
            </a:endParaRPr>
          </a:p>
          <a:p>
            <a:pPr>
              <a:buNone/>
            </a:pPr>
            <a:r>
              <a:rPr lang="en-US" dirty="0">
                <a:latin typeface="Bell MT" pitchFamily="18" charset="0"/>
              </a:rPr>
              <a:t>	</a:t>
            </a:r>
            <a:r>
              <a:rPr lang="en-US" dirty="0" smtClean="0">
                <a:latin typeface="Bell MT" pitchFamily="18" charset="0"/>
              </a:rPr>
              <a:t>List </a:t>
            </a:r>
            <a:r>
              <a:rPr lang="en-US" dirty="0" err="1" smtClean="0">
                <a:latin typeface="Bell MT" pitchFamily="18" charset="0"/>
              </a:rPr>
              <a:t>newList</a:t>
            </a:r>
            <a:r>
              <a:rPr lang="en-US" dirty="0" smtClean="0">
                <a:latin typeface="Bell MT" pitchFamily="18" charset="0"/>
              </a:rPr>
              <a:t> = new List(v);</a:t>
            </a:r>
          </a:p>
          <a:p>
            <a:pPr>
              <a:buNone/>
            </a:pPr>
            <a:r>
              <a:rPr lang="en-US" dirty="0" smtClean="0">
                <a:latin typeface="Bell MT" pitchFamily="18" charset="0"/>
              </a:rPr>
              <a:t>	</a:t>
            </a:r>
            <a:r>
              <a:rPr lang="en-US" i="1" dirty="0" err="1" smtClean="0">
                <a:latin typeface="Bell MT" pitchFamily="18" charset="0"/>
              </a:rPr>
              <a:t>TMObject</a:t>
            </a:r>
            <a:r>
              <a:rPr lang="en-US" i="1" dirty="0" smtClean="0">
                <a:latin typeface="Bell MT" pitchFamily="18" charset="0"/>
              </a:rPr>
              <a:t> </a:t>
            </a:r>
            <a:r>
              <a:rPr lang="en-US" i="1" dirty="0" err="1" smtClean="0">
                <a:latin typeface="Bell MT" pitchFamily="18" charset="0"/>
              </a:rPr>
              <a:t>newNode</a:t>
            </a:r>
            <a:r>
              <a:rPr lang="en-US" i="1" dirty="0" smtClean="0">
                <a:latin typeface="Bell MT" pitchFamily="18" charset="0"/>
              </a:rPr>
              <a:t> = new </a:t>
            </a:r>
            <a:r>
              <a:rPr lang="en-US" i="1" dirty="0" err="1" smtClean="0">
                <a:latin typeface="Bell MT" pitchFamily="18" charset="0"/>
              </a:rPr>
              <a:t>TMObject</a:t>
            </a:r>
            <a:r>
              <a:rPr lang="en-US" i="1" dirty="0" smtClean="0">
                <a:latin typeface="Bell MT" pitchFamily="18" charset="0"/>
              </a:rPr>
              <a:t>(</a:t>
            </a:r>
            <a:r>
              <a:rPr lang="en-US" i="1" dirty="0" err="1" smtClean="0">
                <a:latin typeface="Bell MT" pitchFamily="18" charset="0"/>
              </a:rPr>
              <a:t>newList</a:t>
            </a:r>
            <a:r>
              <a:rPr lang="en-US" i="1" dirty="0" smtClean="0">
                <a:latin typeface="Bell MT" pitchFamily="18" charset="0"/>
              </a:rPr>
              <a:t>);</a:t>
            </a:r>
          </a:p>
          <a:p>
            <a:pPr>
              <a:buNone/>
            </a:pPr>
            <a:r>
              <a:rPr lang="en-US" dirty="0">
                <a:latin typeface="Bell MT" pitchFamily="18" charset="0"/>
              </a:rPr>
              <a:t>	</a:t>
            </a:r>
            <a:r>
              <a:rPr lang="en-US" b="1" dirty="0" err="1" smtClean="0">
                <a:latin typeface="Bell MT" pitchFamily="18" charset="0"/>
              </a:rPr>
              <a:t>TMThread</a:t>
            </a:r>
            <a:r>
              <a:rPr lang="en-US" b="1" dirty="0" smtClean="0">
                <a:latin typeface="Bell MT" pitchFamily="18" charset="0"/>
              </a:rPr>
              <a:t> thread = (</a:t>
            </a:r>
            <a:r>
              <a:rPr lang="en-US" b="1" dirty="0" err="1" smtClean="0">
                <a:latin typeface="Bell MT" pitchFamily="18" charset="0"/>
              </a:rPr>
              <a:t>TMThread</a:t>
            </a:r>
            <a:r>
              <a:rPr lang="en-US" b="1" dirty="0" smtClean="0">
                <a:latin typeface="Bell MT" pitchFamily="18" charset="0"/>
              </a:rPr>
              <a:t>)</a:t>
            </a:r>
            <a:r>
              <a:rPr lang="en-US" b="1" dirty="0" err="1" smtClean="0">
                <a:latin typeface="Bell MT" pitchFamily="18" charset="0"/>
              </a:rPr>
              <a:t>thread.currentThread</a:t>
            </a:r>
            <a:r>
              <a:rPr lang="en-US" b="1" dirty="0" smtClean="0">
                <a:latin typeface="Bell MT" pitchFamily="18" charset="0"/>
              </a:rPr>
              <a:t>();</a:t>
            </a:r>
          </a:p>
          <a:p>
            <a:pPr>
              <a:buNone/>
            </a:pPr>
            <a:r>
              <a:rPr lang="en-US" dirty="0">
                <a:latin typeface="Bell MT" pitchFamily="18" charset="0"/>
              </a:rPr>
              <a:t>	</a:t>
            </a:r>
            <a:r>
              <a:rPr lang="en-US" dirty="0" smtClean="0">
                <a:latin typeface="Bell MT" pitchFamily="18" charset="0"/>
              </a:rPr>
              <a:t>while(true){</a:t>
            </a:r>
          </a:p>
          <a:p>
            <a:pPr>
              <a:buNone/>
            </a:pPr>
            <a:r>
              <a:rPr lang="en-US" dirty="0">
                <a:latin typeface="Bell MT" pitchFamily="18" charset="0"/>
              </a:rPr>
              <a:t>	</a:t>
            </a:r>
            <a:r>
              <a:rPr lang="en-US" dirty="0" smtClean="0">
                <a:latin typeface="Bell MT" pitchFamily="18" charset="0"/>
              </a:rPr>
              <a:t>	</a:t>
            </a:r>
            <a:r>
              <a:rPr lang="en-US" b="1" dirty="0" err="1" smtClean="0">
                <a:latin typeface="Bell MT" pitchFamily="18" charset="0"/>
              </a:rPr>
              <a:t>thread.beginTransaction</a:t>
            </a:r>
            <a:r>
              <a:rPr lang="en-US" b="1" dirty="0" smtClean="0">
                <a:latin typeface="Bell MT" pitchFamily="18" charset="0"/>
              </a:rPr>
              <a:t>();</a:t>
            </a:r>
          </a:p>
          <a:p>
            <a:pPr>
              <a:buNone/>
            </a:pPr>
            <a:r>
              <a:rPr lang="en-US" b="1" dirty="0" smtClean="0">
                <a:latin typeface="Bell MT" pitchFamily="18" charset="0"/>
              </a:rPr>
              <a:t>		</a:t>
            </a:r>
            <a:r>
              <a:rPr lang="en-US" dirty="0" err="1" smtClean="0">
                <a:latin typeface="Bell MT" pitchFamily="18" charset="0"/>
              </a:rPr>
              <a:t>boolean</a:t>
            </a:r>
            <a:r>
              <a:rPr lang="en-US" dirty="0" smtClean="0">
                <a:latin typeface="Bell MT" pitchFamily="18" charset="0"/>
              </a:rPr>
              <a:t> result = true;</a:t>
            </a:r>
          </a:p>
          <a:p>
            <a:pPr>
              <a:buNone/>
            </a:pPr>
            <a:r>
              <a:rPr lang="en-US" dirty="0">
                <a:latin typeface="Bell MT" pitchFamily="18" charset="0"/>
              </a:rPr>
              <a:t>	</a:t>
            </a:r>
            <a:r>
              <a:rPr lang="en-US" dirty="0" smtClean="0">
                <a:latin typeface="Bell MT" pitchFamily="18" charset="0"/>
              </a:rPr>
              <a:t>	try{</a:t>
            </a:r>
          </a:p>
          <a:p>
            <a:pPr>
              <a:buNone/>
            </a:pPr>
            <a:r>
              <a:rPr lang="en-US" dirty="0">
                <a:latin typeface="Bell MT" pitchFamily="18" charset="0"/>
              </a:rPr>
              <a:t>	</a:t>
            </a:r>
            <a:r>
              <a:rPr lang="en-US" dirty="0" smtClean="0">
                <a:latin typeface="Bell MT" pitchFamily="18" charset="0"/>
              </a:rPr>
              <a:t>		</a:t>
            </a:r>
            <a:r>
              <a:rPr lang="en-US" i="1" dirty="0" smtClean="0">
                <a:latin typeface="Bell MT" pitchFamily="18" charset="0"/>
              </a:rPr>
              <a:t>List </a:t>
            </a:r>
            <a:r>
              <a:rPr lang="en-US" i="1" dirty="0" err="1" smtClean="0">
                <a:latin typeface="Bell MT" pitchFamily="18" charset="0"/>
              </a:rPr>
              <a:t>prevList</a:t>
            </a:r>
            <a:r>
              <a:rPr lang="en-US" i="1" dirty="0" smtClean="0">
                <a:latin typeface="Bell MT" pitchFamily="18" charset="0"/>
              </a:rPr>
              <a:t> = (List)</a:t>
            </a:r>
            <a:r>
              <a:rPr lang="en-US" i="1" dirty="0" err="1" smtClean="0">
                <a:latin typeface="Bell MT" pitchFamily="18" charset="0"/>
              </a:rPr>
              <a:t>this.first.open</a:t>
            </a:r>
            <a:r>
              <a:rPr lang="en-US" i="1" dirty="0" smtClean="0">
                <a:latin typeface="Bell MT" pitchFamily="18" charset="0"/>
              </a:rPr>
              <a:t>(WRITE);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			</a:t>
            </a:r>
            <a:r>
              <a:rPr lang="en-US" i="1" dirty="0" smtClean="0">
                <a:latin typeface="Bell MT" pitchFamily="18" charset="0"/>
              </a:rPr>
              <a:t>List </a:t>
            </a:r>
            <a:r>
              <a:rPr lang="en-US" i="1" dirty="0" err="1" smtClean="0">
                <a:latin typeface="Bell MT" pitchFamily="18" charset="0"/>
              </a:rPr>
              <a:t>currList</a:t>
            </a:r>
            <a:r>
              <a:rPr lang="en-US" i="1" dirty="0" smtClean="0">
                <a:latin typeface="Bell MT" pitchFamily="18" charset="0"/>
              </a:rPr>
              <a:t> = (List)</a:t>
            </a:r>
            <a:r>
              <a:rPr lang="en-US" i="1" dirty="0" err="1" smtClean="0">
                <a:latin typeface="Bell MT" pitchFamily="18" charset="0"/>
              </a:rPr>
              <a:t>prevList.next.open</a:t>
            </a:r>
            <a:r>
              <a:rPr lang="en-US" i="1" dirty="0" smtClean="0">
                <a:latin typeface="Bell MT" pitchFamily="18" charset="0"/>
              </a:rPr>
              <a:t>(WRITE);</a:t>
            </a:r>
          </a:p>
          <a:p>
            <a:pPr>
              <a:buNone/>
            </a:pPr>
            <a:r>
              <a:rPr lang="en-US" dirty="0">
                <a:latin typeface="Bell MT" pitchFamily="18" charset="0"/>
              </a:rPr>
              <a:t>	</a:t>
            </a:r>
            <a:r>
              <a:rPr lang="en-US" dirty="0" smtClean="0">
                <a:latin typeface="Bell MT" pitchFamily="18" charset="0"/>
              </a:rPr>
              <a:t>		while (</a:t>
            </a:r>
            <a:r>
              <a:rPr lang="en-US" dirty="0" err="1" smtClean="0">
                <a:latin typeface="Bell MT" pitchFamily="18" charset="0"/>
              </a:rPr>
              <a:t>currList.value</a:t>
            </a:r>
            <a:r>
              <a:rPr lang="en-US" dirty="0" smtClean="0">
                <a:latin typeface="Bell MT" pitchFamily="18" charset="0"/>
              </a:rPr>
              <a:t> &lt; v){…}</a:t>
            </a:r>
          </a:p>
          <a:p>
            <a:pPr>
              <a:buNone/>
            </a:pPr>
            <a:r>
              <a:rPr lang="en-US" dirty="0" smtClean="0">
                <a:latin typeface="Bell MT" pitchFamily="18" charset="0"/>
              </a:rPr>
              <a:t>		} catch (Denied d){}</a:t>
            </a:r>
          </a:p>
          <a:p>
            <a:pPr>
              <a:buNone/>
            </a:pPr>
            <a:r>
              <a:rPr lang="en-US" dirty="0">
                <a:latin typeface="Bell MT" pitchFamily="18" charset="0"/>
              </a:rPr>
              <a:t>	</a:t>
            </a:r>
            <a:r>
              <a:rPr lang="en-US" dirty="0" smtClean="0">
                <a:latin typeface="Bell MT" pitchFamily="18" charset="0"/>
              </a:rPr>
              <a:t>	if (</a:t>
            </a:r>
            <a:r>
              <a:rPr lang="en-US" b="1" dirty="0" err="1" smtClean="0">
                <a:latin typeface="Bell MT" pitchFamily="18" charset="0"/>
              </a:rPr>
              <a:t>thread.commitTransaction</a:t>
            </a:r>
            <a:r>
              <a:rPr lang="en-US" dirty="0" smtClean="0">
                <a:latin typeface="Bell MT" pitchFamily="18" charset="0"/>
              </a:rPr>
              <a:t>())</a:t>
            </a:r>
          </a:p>
          <a:p>
            <a:pPr>
              <a:buNone/>
            </a:pPr>
            <a:r>
              <a:rPr lang="en-US" dirty="0">
                <a:latin typeface="Bell MT" pitchFamily="18" charset="0"/>
              </a:rPr>
              <a:t>	</a:t>
            </a:r>
            <a:r>
              <a:rPr lang="en-US" dirty="0" smtClean="0">
                <a:latin typeface="Bell MT" pitchFamily="18" charset="0"/>
              </a:rPr>
              <a:t>		return result;</a:t>
            </a:r>
          </a:p>
          <a:p>
            <a:pPr>
              <a:buNone/>
            </a:pPr>
            <a:r>
              <a:rPr lang="en-US" dirty="0">
                <a:latin typeface="Bell MT" pitchFamily="18" charset="0"/>
              </a:rPr>
              <a:t>	</a:t>
            </a:r>
            <a:r>
              <a:rPr lang="en-US" dirty="0" smtClean="0">
                <a:latin typeface="Bell MT" pitchFamily="18" charset="0"/>
              </a:rPr>
              <a:t>}</a:t>
            </a:r>
          </a:p>
          <a:p>
            <a:pPr>
              <a:buNone/>
            </a:pPr>
            <a:r>
              <a:rPr lang="en-US" dirty="0">
                <a:latin typeface="Bell MT" pitchFamily="18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Two transactions attempting to access the same object and at least one of them wants to write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 descr="conflic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2743200"/>
            <a:ext cx="5080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 </a:t>
            </a:r>
            <a:r>
              <a:rPr lang="en-US" dirty="0" smtClean="0"/>
              <a:t>Synchronization Conflicts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If </a:t>
            </a:r>
            <a:r>
              <a:rPr lang="en-US" sz="2800" dirty="0" smtClean="0"/>
              <a:t>a conflict occurs, </a:t>
            </a:r>
            <a:r>
              <a:rPr lang="en-US" sz="2800" i="1" dirty="0" smtClean="0"/>
              <a:t>open</a:t>
            </a:r>
            <a:r>
              <a:rPr lang="en-US" sz="2800" dirty="0" smtClean="0"/>
              <a:t>() throws a Denied exception</a:t>
            </a:r>
          </a:p>
          <a:p>
            <a:pPr lvl="1"/>
            <a:r>
              <a:rPr lang="en-US" sz="2400" dirty="0" smtClean="0"/>
              <a:t>The transaction </a:t>
            </a:r>
            <a:r>
              <a:rPr lang="en-US" sz="2400" i="1" dirty="0" smtClean="0"/>
              <a:t>knows</a:t>
            </a:r>
            <a:r>
              <a:rPr lang="en-US" sz="2400" dirty="0" smtClean="0"/>
              <a:t> it will not commit successfully and will retry </a:t>
            </a:r>
            <a:r>
              <a:rPr lang="en-US" sz="2400" dirty="0" smtClean="0"/>
              <a:t>execution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2971800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>
                <a:latin typeface="Bell MT" pitchFamily="18" charset="0"/>
              </a:rPr>
              <a:t>public </a:t>
            </a:r>
            <a:r>
              <a:rPr lang="en-US" dirty="0" err="1" smtClean="0">
                <a:latin typeface="Bell MT" pitchFamily="18" charset="0"/>
              </a:rPr>
              <a:t>boolean</a:t>
            </a:r>
            <a:r>
              <a:rPr lang="en-US" dirty="0" smtClean="0">
                <a:latin typeface="Bell MT" pitchFamily="18" charset="0"/>
              </a:rPr>
              <a:t> insert (</a:t>
            </a:r>
            <a:r>
              <a:rPr lang="en-US" dirty="0" err="1" smtClean="0">
                <a:latin typeface="Bell MT" pitchFamily="18" charset="0"/>
              </a:rPr>
              <a:t>int</a:t>
            </a:r>
            <a:r>
              <a:rPr lang="en-US" dirty="0" smtClean="0">
                <a:latin typeface="Bell MT" pitchFamily="18" charset="0"/>
              </a:rPr>
              <a:t> v){</a:t>
            </a:r>
          </a:p>
          <a:p>
            <a:pPr>
              <a:buNone/>
            </a:pPr>
            <a:r>
              <a:rPr lang="en-US" dirty="0" smtClean="0">
                <a:latin typeface="Bell MT" pitchFamily="18" charset="0"/>
              </a:rPr>
              <a:t>	…</a:t>
            </a:r>
            <a:endParaRPr lang="en-US" b="1" dirty="0" smtClean="0">
              <a:latin typeface="Bell MT" pitchFamily="18" charset="0"/>
            </a:endParaRPr>
          </a:p>
          <a:p>
            <a:pPr>
              <a:buNone/>
            </a:pPr>
            <a:r>
              <a:rPr lang="en-US" dirty="0" smtClean="0">
                <a:latin typeface="Bell MT" pitchFamily="18" charset="0"/>
              </a:rPr>
              <a:t>	while(true){</a:t>
            </a:r>
          </a:p>
          <a:p>
            <a:pPr>
              <a:buNone/>
            </a:pPr>
            <a:r>
              <a:rPr lang="en-US" b="1" dirty="0" smtClean="0">
                <a:latin typeface="Bell MT" pitchFamily="18" charset="0"/>
              </a:rPr>
              <a:t>		</a:t>
            </a:r>
            <a:r>
              <a:rPr lang="en-US" dirty="0" err="1" smtClean="0">
                <a:latin typeface="Bell MT" pitchFamily="18" charset="0"/>
              </a:rPr>
              <a:t>thread.beginTransaction</a:t>
            </a:r>
            <a:r>
              <a:rPr lang="en-US" dirty="0" smtClean="0">
                <a:latin typeface="Bell MT" pitchFamily="18" charset="0"/>
              </a:rPr>
              <a:t>();</a:t>
            </a:r>
          </a:p>
          <a:p>
            <a:pPr>
              <a:buNone/>
            </a:pPr>
            <a:r>
              <a:rPr lang="en-US" dirty="0" smtClean="0">
                <a:latin typeface="Bell MT" pitchFamily="18" charset="0"/>
              </a:rPr>
              <a:t>		try{</a:t>
            </a:r>
          </a:p>
          <a:p>
            <a:pPr>
              <a:buNone/>
            </a:pPr>
            <a:r>
              <a:rPr lang="en-US" dirty="0" smtClean="0">
                <a:latin typeface="Bell MT" pitchFamily="18" charset="0"/>
              </a:rPr>
              <a:t>			List </a:t>
            </a:r>
            <a:r>
              <a:rPr lang="en-US" dirty="0" err="1" smtClean="0">
                <a:latin typeface="Bell MT" pitchFamily="18" charset="0"/>
              </a:rPr>
              <a:t>prevList</a:t>
            </a:r>
            <a:r>
              <a:rPr lang="en-US" dirty="0" smtClean="0">
                <a:latin typeface="Bell MT" pitchFamily="18" charset="0"/>
              </a:rPr>
              <a:t> = (</a:t>
            </a:r>
            <a:r>
              <a:rPr lang="en-US" dirty="0" smtClean="0">
                <a:latin typeface="Bell MT" pitchFamily="18" charset="0"/>
              </a:rPr>
              <a:t>List)</a:t>
            </a:r>
            <a:r>
              <a:rPr lang="en-US" dirty="0" err="1" smtClean="0">
                <a:latin typeface="Bell MT" pitchFamily="18" charset="0"/>
              </a:rPr>
              <a:t>this.first.</a:t>
            </a:r>
            <a:r>
              <a:rPr lang="en-US" b="1" dirty="0" err="1" smtClean="0">
                <a:latin typeface="Bell MT" pitchFamily="18" charset="0"/>
              </a:rPr>
              <a:t>open</a:t>
            </a:r>
            <a:r>
              <a:rPr lang="en-US" dirty="0" smtClean="0">
                <a:latin typeface="Bell MT" pitchFamily="18" charset="0"/>
              </a:rPr>
              <a:t>(READ);</a:t>
            </a:r>
            <a:endParaRPr lang="en-US" dirty="0" smtClean="0">
              <a:latin typeface="Bell MT" pitchFamily="18" charset="0"/>
            </a:endParaRPr>
          </a:p>
          <a:p>
            <a:pPr>
              <a:buNone/>
            </a:pPr>
            <a:r>
              <a:rPr lang="en-US" dirty="0" smtClean="0">
                <a:latin typeface="Bell MT" pitchFamily="18" charset="0"/>
              </a:rPr>
              <a:t>			…</a:t>
            </a:r>
          </a:p>
          <a:p>
            <a:pPr>
              <a:buNone/>
            </a:pPr>
            <a:r>
              <a:rPr lang="en-US" dirty="0" smtClean="0">
                <a:latin typeface="Bell MT" pitchFamily="18" charset="0"/>
              </a:rPr>
              <a:t>		} catch (Denied d){}</a:t>
            </a:r>
          </a:p>
          <a:p>
            <a:pPr>
              <a:buNone/>
            </a:pPr>
            <a:r>
              <a:rPr lang="en-US" dirty="0" smtClean="0">
                <a:latin typeface="Bell MT" pitchFamily="18" charset="0"/>
              </a:rPr>
              <a:t>		if (</a:t>
            </a:r>
            <a:r>
              <a:rPr lang="en-US" dirty="0" err="1" smtClean="0">
                <a:latin typeface="Bell MT" pitchFamily="18" charset="0"/>
              </a:rPr>
              <a:t>thread.commitTransaction</a:t>
            </a:r>
            <a:r>
              <a:rPr lang="en-US" dirty="0" smtClean="0">
                <a:latin typeface="Bell MT" pitchFamily="18" charset="0"/>
              </a:rPr>
              <a:t>())</a:t>
            </a:r>
          </a:p>
          <a:p>
            <a:pPr>
              <a:buNone/>
            </a:pPr>
            <a:r>
              <a:rPr lang="en-US" dirty="0" smtClean="0">
                <a:latin typeface="Bell MT" pitchFamily="18" charset="0"/>
              </a:rPr>
              <a:t>			return result;</a:t>
            </a:r>
          </a:p>
          <a:p>
            <a:pPr>
              <a:buNone/>
            </a:pPr>
            <a:r>
              <a:rPr lang="en-US" dirty="0" smtClean="0">
                <a:latin typeface="Bell MT" pitchFamily="18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Bell MT" pitchFamily="18" charset="0"/>
              </a:rPr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Reduction = Early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Release</a:t>
            </a:r>
            <a:r>
              <a:rPr lang="en-US" dirty="0" smtClean="0"/>
              <a:t> an object opened in READ mode before commit</a:t>
            </a:r>
          </a:p>
          <a:p>
            <a:r>
              <a:rPr lang="en-US" dirty="0" smtClean="0"/>
              <a:t>Useful for shared pointer-based data structures (e.g., lists, trees)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Programmer’s job to ensure correctness (</a:t>
            </a:r>
            <a:r>
              <a:rPr lang="en-US" dirty="0" err="1" smtClean="0"/>
              <a:t>linearizability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2" name="Content Placeholder 17"/>
          <p:cNvSpPr txBox="1">
            <a:spLocks/>
          </p:cNvSpPr>
          <p:nvPr/>
        </p:nvSpPr>
        <p:spPr>
          <a:xfrm>
            <a:off x="4648200" y="2438400"/>
            <a:ext cx="4343400" cy="36877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	</a:t>
            </a:r>
            <a:r>
              <a:rPr lang="en-US" sz="3200" dirty="0" smtClean="0"/>
              <a:t>               </a:t>
            </a:r>
            <a:r>
              <a:rPr lang="en-US" sz="2400" dirty="0" smtClean="0"/>
              <a:t>open(</a:t>
            </a:r>
            <a:r>
              <a:rPr lang="en-US" sz="2400" dirty="0" err="1" smtClean="0"/>
              <a:t>i</a:t>
            </a:r>
            <a:r>
              <a:rPr lang="en-US" sz="2400" dirty="0" smtClean="0"/>
              <a:t>, READ) </a:t>
            </a:r>
            <a:r>
              <a:rPr lang="en-US" sz="3200" dirty="0" smtClean="0"/>
              <a:t>	…	            …       	   	        </a:t>
            </a:r>
            <a:r>
              <a:rPr lang="en-US" sz="2400" dirty="0" smtClean="0"/>
              <a:t>release(</a:t>
            </a:r>
            <a:r>
              <a:rPr lang="en-US" sz="2400" dirty="0" err="1" smtClean="0"/>
              <a:t>i</a:t>
            </a:r>
            <a:r>
              <a:rPr lang="en-US" sz="2400" dirty="0" smtClean="0"/>
              <a:t>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en-US" sz="2400" dirty="0" smtClean="0"/>
              <a:t>open(</a:t>
            </a:r>
            <a:r>
              <a:rPr lang="en-US" sz="2400" dirty="0" err="1" smtClean="0"/>
              <a:t>i,WRITE</a:t>
            </a:r>
            <a:r>
              <a:rPr lang="en-US" sz="2400" dirty="0" smtClean="0"/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lang="en-US" sz="2400" dirty="0" smtClean="0"/>
              <a:t>       </a:t>
            </a:r>
            <a:r>
              <a:rPr lang="en-US" sz="2400" dirty="0" smtClean="0"/>
              <a:t>open(</a:t>
            </a:r>
            <a:r>
              <a:rPr lang="en-US" sz="2400" dirty="0" err="1" smtClean="0"/>
              <a:t>j,READ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…		  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  		        </a:t>
            </a:r>
            <a:r>
              <a:rPr lang="en-US" sz="2400" dirty="0" smtClean="0"/>
              <a:t>commit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029200" y="2133600"/>
            <a:ext cx="1295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086600" y="2133600"/>
            <a:ext cx="1295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86400" y="15634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</a:t>
            </a:r>
            <a:endParaRPr lang="en-US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511990" y="1581225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Guarantee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Wait-freedom</a:t>
            </a:r>
            <a:endParaRPr lang="en-US" dirty="0" smtClean="0"/>
          </a:p>
          <a:p>
            <a:pPr lvl="1"/>
            <a:r>
              <a:rPr lang="en-US" dirty="0" smtClean="0"/>
              <a:t>Every thread makes progress</a:t>
            </a:r>
            <a:endParaRPr lang="en-US" dirty="0" smtClean="0"/>
          </a:p>
          <a:p>
            <a:r>
              <a:rPr lang="en-US" dirty="0" smtClean="0"/>
              <a:t>Lock-freedom</a:t>
            </a:r>
          </a:p>
          <a:p>
            <a:pPr lvl="1"/>
            <a:r>
              <a:rPr lang="en-US" dirty="0" smtClean="0"/>
              <a:t>At least one thread makes progress</a:t>
            </a:r>
            <a:endParaRPr lang="en-US" dirty="0" smtClean="0"/>
          </a:p>
          <a:p>
            <a:r>
              <a:rPr lang="en-US" b="1" i="1" dirty="0" smtClean="0"/>
              <a:t>Obstruction-freedom</a:t>
            </a:r>
          </a:p>
          <a:p>
            <a:pPr lvl="1"/>
            <a:r>
              <a:rPr lang="en-US" dirty="0" smtClean="0"/>
              <a:t>Any thread that runs by itself for long enough makes progress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Obstruction-Freedom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transaction can abort any other transaction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+</a:t>
            </a:r>
            <a:r>
              <a:rPr lang="en-US" dirty="0" smtClean="0"/>
              <a:t> Simpler and more efficient (in absence synchronization conflicts) than lock-freedom </a:t>
            </a:r>
          </a:p>
          <a:p>
            <a:r>
              <a:rPr lang="en-US" b="1" dirty="0" smtClean="0"/>
              <a:t>- </a:t>
            </a:r>
            <a:r>
              <a:rPr lang="en-US" dirty="0" err="1" smtClean="0"/>
              <a:t>Livelocks</a:t>
            </a:r>
            <a:r>
              <a:rPr lang="en-US" dirty="0" smtClean="0"/>
              <a:t> possible</a:t>
            </a:r>
            <a:br>
              <a:rPr lang="en-US" dirty="0" smtClean="0"/>
            </a:br>
            <a:endParaRPr lang="en-US" i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Livelock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Two competing processes constantly change state with respect to one another, none making progress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E.g., two people meeting in a narrow corridor, each trying to be polite by moving aside to let the other pass*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None/>
            </a:pPr>
            <a:r>
              <a:rPr lang="en-US" dirty="0" smtClean="0"/>
              <a:t>*</a:t>
            </a:r>
            <a:r>
              <a:rPr lang="en-US" sz="1400" dirty="0" smtClean="0"/>
              <a:t>http://en.wikipedia.org/wiki/Livelock#Livelock</a:t>
            </a:r>
          </a:p>
          <a:p>
            <a:endParaRPr lang="en-US" dirty="0"/>
          </a:p>
        </p:txBody>
      </p:sp>
      <p:pic>
        <p:nvPicPr>
          <p:cNvPr id="6" name="Content Placeholder 5" descr="livelock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70725" y="1600200"/>
            <a:ext cx="2993550" cy="4525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Dynamic Software Transactional Memory (DSTM)</a:t>
            </a:r>
          </a:p>
          <a:p>
            <a:r>
              <a:rPr lang="en-US" dirty="0" smtClean="0"/>
              <a:t>DSTM Implementation</a:t>
            </a:r>
          </a:p>
          <a:p>
            <a:pPr lvl="1"/>
            <a:r>
              <a:rPr lang="en-US" dirty="0" smtClean="0"/>
              <a:t>Transactions and Transactional Objects</a:t>
            </a:r>
          </a:p>
          <a:p>
            <a:pPr lvl="1"/>
            <a:r>
              <a:rPr lang="en-US" dirty="0" smtClean="0"/>
              <a:t>Contention Management</a:t>
            </a:r>
          </a:p>
          <a:p>
            <a:r>
              <a:rPr lang="en-US" dirty="0" smtClean="0"/>
              <a:t>DSTM performance</a:t>
            </a:r>
          </a:p>
          <a:p>
            <a:r>
              <a:rPr lang="en-US" dirty="0" smtClean="0"/>
              <a:t>DSTM2</a:t>
            </a:r>
          </a:p>
          <a:p>
            <a:r>
              <a:rPr lang="en-US" dirty="0" smtClean="0"/>
              <a:t>DSTM2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Transactional Object Implementation</a:t>
            </a:r>
            <a:endParaRPr lang="en-US" dirty="0"/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</p:nvPr>
        </p:nvGraphicFramePr>
        <p:xfrm>
          <a:off x="609600" y="4460240"/>
          <a:ext cx="7315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209800"/>
                <a:gridCol w="2971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Transaction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Old</a:t>
                      </a:r>
                      <a:r>
                        <a:rPr lang="en-US" baseline="0" dirty="0" smtClean="0"/>
                        <a:t> Object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r>
                        <a:rPr lang="en-US" baseline="0" dirty="0" smtClean="0"/>
                        <a:t> Object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Committed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Meaningless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object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Aborted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r>
                        <a:rPr lang="en-US" baseline="0" dirty="0" smtClean="0"/>
                        <a:t> Object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Meaningless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Object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Tentative</a:t>
                      </a:r>
                      <a:r>
                        <a:rPr lang="en-US" baseline="0" dirty="0" smtClean="0"/>
                        <a:t> new current object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286000" y="2057400"/>
            <a:ext cx="15240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2286000" y="236220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86000" y="266700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953000" y="1828800"/>
            <a:ext cx="12954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Arrow Connector 23"/>
          <p:cNvCxnSpPr>
            <a:endCxn id="23" idx="2"/>
          </p:cNvCxnSpPr>
          <p:nvPr/>
        </p:nvCxnSpPr>
        <p:spPr>
          <a:xfrm flipV="1">
            <a:off x="3810000" y="2019300"/>
            <a:ext cx="1143000" cy="1905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4953000" y="2362200"/>
            <a:ext cx="12954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20" idx="3"/>
            <a:endCxn id="25" idx="1"/>
          </p:cNvCxnSpPr>
          <p:nvPr/>
        </p:nvCxnSpPr>
        <p:spPr>
          <a:xfrm>
            <a:off x="3810000" y="2514600"/>
            <a:ext cx="1143000" cy="1143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4953000" y="3048000"/>
            <a:ext cx="12954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endCxn id="27" idx="1"/>
          </p:cNvCxnSpPr>
          <p:nvPr/>
        </p:nvCxnSpPr>
        <p:spPr>
          <a:xfrm>
            <a:off x="3810000" y="2819400"/>
            <a:ext cx="11430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63476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ld object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231237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object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455984" y="203102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2578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219200" y="1524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Transactional Object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28600" y="3897868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“transaction” points to the transaction that most recently opened the object in WRITE mode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Dynamic Software Transactional Memory (DSTM)</a:t>
            </a:r>
          </a:p>
          <a:p>
            <a:r>
              <a:rPr lang="en-US" dirty="0" smtClean="0"/>
              <a:t>DSTM Implementation</a:t>
            </a:r>
          </a:p>
          <a:p>
            <a:pPr lvl="1"/>
            <a:r>
              <a:rPr lang="en-US" dirty="0" smtClean="0"/>
              <a:t>Transactions and Transactional Objects</a:t>
            </a:r>
          </a:p>
          <a:p>
            <a:pPr lvl="1"/>
            <a:r>
              <a:rPr lang="en-US" dirty="0" smtClean="0"/>
              <a:t>Contention Management</a:t>
            </a:r>
          </a:p>
          <a:p>
            <a:r>
              <a:rPr lang="en-US" dirty="0" smtClean="0"/>
              <a:t>DSTM performance</a:t>
            </a:r>
          </a:p>
          <a:p>
            <a:r>
              <a:rPr lang="en-US" dirty="0" smtClean="0"/>
              <a:t>DSTM2</a:t>
            </a:r>
          </a:p>
          <a:p>
            <a:r>
              <a:rPr lang="en-US" dirty="0" smtClean="0"/>
              <a:t>DSTM2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Transactional Object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generating inconsistencies</a:t>
            </a:r>
          </a:p>
          <a:p>
            <a:r>
              <a:rPr lang="en-US" dirty="0" smtClean="0"/>
              <a:t>How to atomically </a:t>
            </a:r>
            <a:r>
              <a:rPr lang="en-US" dirty="0" smtClean="0"/>
              <a:t>access all three fields?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3745468"/>
            <a:ext cx="15240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133600" y="4050268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133600" y="4355068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86000" y="432282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ld object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400044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object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03584" y="371909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28800" y="4648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Transactional Object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4800600" y="3505200"/>
            <a:ext cx="12954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" name="Straight Arrow Connector 36"/>
          <p:cNvCxnSpPr>
            <a:endCxn id="36" idx="2"/>
          </p:cNvCxnSpPr>
          <p:nvPr/>
        </p:nvCxnSpPr>
        <p:spPr>
          <a:xfrm flipV="1">
            <a:off x="3657600" y="3695700"/>
            <a:ext cx="1143000" cy="1905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4800600" y="4038600"/>
            <a:ext cx="12954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endCxn id="38" idx="1"/>
          </p:cNvCxnSpPr>
          <p:nvPr/>
        </p:nvCxnSpPr>
        <p:spPr>
          <a:xfrm>
            <a:off x="3657600" y="4191000"/>
            <a:ext cx="1143000" cy="1143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4800600" y="4724400"/>
            <a:ext cx="12954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>
            <a:endCxn id="40" idx="1"/>
          </p:cNvCxnSpPr>
          <p:nvPr/>
        </p:nvCxnSpPr>
        <p:spPr>
          <a:xfrm>
            <a:off x="3657600" y="4495800"/>
            <a:ext cx="11430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105400" y="3505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Atomically Access the Transactional Object’s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199"/>
          </a:xfrm>
        </p:spPr>
        <p:txBody>
          <a:bodyPr>
            <a:normAutofit/>
          </a:bodyPr>
          <a:lstStyle/>
          <a:p>
            <a:r>
              <a:rPr lang="en-US" dirty="0" smtClean="0"/>
              <a:t>Introduce another level of indirection </a:t>
            </a:r>
          </a:p>
          <a:p>
            <a:pPr lvl="1"/>
            <a:r>
              <a:rPr lang="en-US" dirty="0" smtClean="0"/>
              <a:t>CAS (Compare and Swap) to </a:t>
            </a:r>
            <a:r>
              <a:rPr lang="en-US" dirty="0" smtClean="0"/>
              <a:t>swing </a:t>
            </a:r>
            <a:r>
              <a:rPr lang="en-US" dirty="0" smtClean="0"/>
              <a:t>the Start </a:t>
            </a:r>
            <a:r>
              <a:rPr lang="en-US" dirty="0" smtClean="0"/>
              <a:t>object from </a:t>
            </a:r>
            <a:r>
              <a:rPr lang="en-US" dirty="0" smtClean="0"/>
              <a:t>one </a:t>
            </a:r>
            <a:r>
              <a:rPr lang="en-US" dirty="0" smtClean="0"/>
              <a:t>locator object </a:t>
            </a:r>
            <a:r>
              <a:rPr lang="en-US" dirty="0" smtClean="0"/>
              <a:t>to the other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24000" y="4202668"/>
            <a:ext cx="685800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71800" y="3364468"/>
            <a:ext cx="15240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971800" y="3669268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971800" y="3974068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971800" y="5117068"/>
            <a:ext cx="15240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971800" y="5421868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971800" y="5726668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7"/>
            <a:endCxn id="8" idx="1"/>
          </p:cNvCxnSpPr>
          <p:nvPr/>
        </p:nvCxnSpPr>
        <p:spPr>
          <a:xfrm rot="5400000" flipH="1" flipV="1">
            <a:off x="2299867" y="3631169"/>
            <a:ext cx="481433" cy="8624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5"/>
            <a:endCxn id="11" idx="1"/>
          </p:cNvCxnSpPr>
          <p:nvPr/>
        </p:nvCxnSpPr>
        <p:spPr>
          <a:xfrm rot="16200000" flipH="1">
            <a:off x="2147467" y="4749934"/>
            <a:ext cx="786233" cy="862433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59168" y="436386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19200" y="48884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TMObject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124200" y="60314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newLocator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124200" y="42788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oldLocator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24200" y="394182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ld object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124200" y="361944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object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41784" y="333809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132992" y="569735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ld object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132992" y="537497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object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50576" y="509362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5638800" y="3124200"/>
            <a:ext cx="12954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7" name="Straight Arrow Connector 26"/>
          <p:cNvCxnSpPr>
            <a:endCxn id="26" idx="2"/>
          </p:cNvCxnSpPr>
          <p:nvPr/>
        </p:nvCxnSpPr>
        <p:spPr>
          <a:xfrm flipV="1">
            <a:off x="4495800" y="3314700"/>
            <a:ext cx="1143000" cy="1905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5638800" y="3657600"/>
            <a:ext cx="12954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endCxn id="28" idx="1"/>
          </p:cNvCxnSpPr>
          <p:nvPr/>
        </p:nvCxnSpPr>
        <p:spPr>
          <a:xfrm>
            <a:off x="4495800" y="3810000"/>
            <a:ext cx="1143000" cy="1143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5638800" y="4343400"/>
            <a:ext cx="12954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endCxn id="30" idx="1"/>
          </p:cNvCxnSpPr>
          <p:nvPr/>
        </p:nvCxnSpPr>
        <p:spPr>
          <a:xfrm>
            <a:off x="4495800" y="4114800"/>
            <a:ext cx="11430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943600" y="3124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638800" y="4876800"/>
            <a:ext cx="12954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4" name="Straight Arrow Connector 33"/>
          <p:cNvCxnSpPr>
            <a:endCxn id="33" idx="2"/>
          </p:cNvCxnSpPr>
          <p:nvPr/>
        </p:nvCxnSpPr>
        <p:spPr>
          <a:xfrm flipV="1">
            <a:off x="4495800" y="5067300"/>
            <a:ext cx="1143000" cy="1905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5638800" y="5410200"/>
            <a:ext cx="12954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endCxn id="35" idx="1"/>
          </p:cNvCxnSpPr>
          <p:nvPr/>
        </p:nvCxnSpPr>
        <p:spPr>
          <a:xfrm>
            <a:off x="4495800" y="5562600"/>
            <a:ext cx="1143000" cy="1143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5638800" y="6096000"/>
            <a:ext cx="12954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endCxn id="37" idx="1"/>
          </p:cNvCxnSpPr>
          <p:nvPr/>
        </p:nvCxnSpPr>
        <p:spPr>
          <a:xfrm>
            <a:off x="4495800" y="5867400"/>
            <a:ext cx="11430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943600" y="4876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Open Transactional Object in WRITE Mode (Previous Transaction Committed)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90600" y="3276600"/>
            <a:ext cx="685800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38400" y="2438400"/>
            <a:ext cx="15240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438400" y="274320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38400" y="304800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438400" y="4191000"/>
            <a:ext cx="15240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438400" y="449580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38400" y="480060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105400" y="2209800"/>
            <a:ext cx="12954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181600" y="4191000"/>
            <a:ext cx="12954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5" idx="7"/>
            <a:endCxn id="6" idx="1"/>
          </p:cNvCxnSpPr>
          <p:nvPr/>
        </p:nvCxnSpPr>
        <p:spPr>
          <a:xfrm rot="5400000" flipH="1" flipV="1">
            <a:off x="1766467" y="2705101"/>
            <a:ext cx="481433" cy="8624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5"/>
            <a:endCxn id="9" idx="1"/>
          </p:cNvCxnSpPr>
          <p:nvPr/>
        </p:nvCxnSpPr>
        <p:spPr>
          <a:xfrm rot="16200000" flipH="1">
            <a:off x="1614067" y="3823866"/>
            <a:ext cx="786233" cy="862433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2" idx="2"/>
          </p:cNvCxnSpPr>
          <p:nvPr/>
        </p:nvCxnSpPr>
        <p:spPr>
          <a:xfrm flipV="1">
            <a:off x="3962400" y="2400300"/>
            <a:ext cx="1143000" cy="1905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5105400" y="2743200"/>
            <a:ext cx="12954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6" idx="3"/>
            <a:endCxn id="17" idx="1"/>
          </p:cNvCxnSpPr>
          <p:nvPr/>
        </p:nvCxnSpPr>
        <p:spPr>
          <a:xfrm>
            <a:off x="3962400" y="2895600"/>
            <a:ext cx="1143000" cy="1143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5105400" y="3429000"/>
            <a:ext cx="12954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endCxn id="19" idx="1"/>
          </p:cNvCxnSpPr>
          <p:nvPr/>
        </p:nvCxnSpPr>
        <p:spPr>
          <a:xfrm>
            <a:off x="3962400" y="3200400"/>
            <a:ext cx="11430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3" idx="2"/>
          </p:cNvCxnSpPr>
          <p:nvPr/>
        </p:nvCxnSpPr>
        <p:spPr>
          <a:xfrm>
            <a:off x="3962400" y="4343400"/>
            <a:ext cx="1219200" cy="38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5181600" y="4648200"/>
            <a:ext cx="12954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25768" y="343779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590800" y="5105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newLocator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590800" y="3352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oldLocator</a:t>
            </a:r>
            <a:endParaRPr lang="en-US" dirty="0"/>
          </a:p>
        </p:txBody>
      </p:sp>
      <p:cxnSp>
        <p:nvCxnSpPr>
          <p:cNvPr id="26" name="Curved Connector 25"/>
          <p:cNvCxnSpPr/>
          <p:nvPr/>
        </p:nvCxnSpPr>
        <p:spPr>
          <a:xfrm rot="5400000" flipH="1" flipV="1">
            <a:off x="3619500" y="3467100"/>
            <a:ext cx="1828800" cy="1143000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2" idx="1"/>
          </p:cNvCxnSpPr>
          <p:nvPr/>
        </p:nvCxnSpPr>
        <p:spPr>
          <a:xfrm>
            <a:off x="3962400" y="4572000"/>
            <a:ext cx="1219200" cy="3429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17" idx="3"/>
            <a:endCxn id="22" idx="3"/>
          </p:cNvCxnSpPr>
          <p:nvPr/>
        </p:nvCxnSpPr>
        <p:spPr>
          <a:xfrm>
            <a:off x="6400800" y="3009900"/>
            <a:ext cx="76200" cy="1905000"/>
          </a:xfrm>
          <a:prstGeom prst="curvedConnector3">
            <a:avLst>
              <a:gd name="adj1" fmla="val 40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90800" y="301576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ld object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590800" y="269337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object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608384" y="241202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599592" y="477128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ld object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599592" y="444890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object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17176" y="416755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205048" y="2209800"/>
            <a:ext cx="1957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B(commit)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486400" y="4191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A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477000" y="2895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22" grpId="0" animBg="1"/>
      <p:bldP spid="24" grpId="0"/>
      <p:bldP spid="32" grpId="0"/>
      <p:bldP spid="33" grpId="0"/>
      <p:bldP spid="34" grpId="0"/>
      <p:bldP spid="36" grpId="0"/>
      <p:bldP spid="3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Transactional Object in WRITE Mode (Previous Transaction Aborted)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90600" y="3276600"/>
            <a:ext cx="685800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38400" y="2438400"/>
            <a:ext cx="15240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438400" y="274320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38400" y="304800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438400" y="4191000"/>
            <a:ext cx="15240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438400" y="449580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38400" y="480060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105400" y="2209800"/>
            <a:ext cx="12954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181600" y="4191000"/>
            <a:ext cx="12954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5" idx="7"/>
            <a:endCxn id="6" idx="1"/>
          </p:cNvCxnSpPr>
          <p:nvPr/>
        </p:nvCxnSpPr>
        <p:spPr>
          <a:xfrm rot="5400000" flipH="1" flipV="1">
            <a:off x="1766467" y="2705101"/>
            <a:ext cx="481433" cy="8624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5"/>
            <a:endCxn id="9" idx="1"/>
          </p:cNvCxnSpPr>
          <p:nvPr/>
        </p:nvCxnSpPr>
        <p:spPr>
          <a:xfrm rot="16200000" flipH="1">
            <a:off x="1614067" y="3823866"/>
            <a:ext cx="786233" cy="862433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2" idx="2"/>
          </p:cNvCxnSpPr>
          <p:nvPr/>
        </p:nvCxnSpPr>
        <p:spPr>
          <a:xfrm flipV="1">
            <a:off x="3962400" y="2400300"/>
            <a:ext cx="1143000" cy="1905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5105400" y="2743200"/>
            <a:ext cx="12954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6" idx="3"/>
            <a:endCxn id="17" idx="1"/>
          </p:cNvCxnSpPr>
          <p:nvPr/>
        </p:nvCxnSpPr>
        <p:spPr>
          <a:xfrm>
            <a:off x="3962400" y="2895600"/>
            <a:ext cx="1143000" cy="1143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5105400" y="3429000"/>
            <a:ext cx="12954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endCxn id="19" idx="1"/>
          </p:cNvCxnSpPr>
          <p:nvPr/>
        </p:nvCxnSpPr>
        <p:spPr>
          <a:xfrm>
            <a:off x="3962400" y="3200400"/>
            <a:ext cx="11430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3" idx="2"/>
          </p:cNvCxnSpPr>
          <p:nvPr/>
        </p:nvCxnSpPr>
        <p:spPr>
          <a:xfrm>
            <a:off x="3962400" y="4343400"/>
            <a:ext cx="1219200" cy="38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5181600" y="4648200"/>
            <a:ext cx="12954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25768" y="343779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590800" y="5105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newLocator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590800" y="3352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oldLocator</a:t>
            </a:r>
            <a:endParaRPr lang="en-US" dirty="0"/>
          </a:p>
        </p:txBody>
      </p:sp>
      <p:cxnSp>
        <p:nvCxnSpPr>
          <p:cNvPr id="27" name="Straight Arrow Connector 26"/>
          <p:cNvCxnSpPr>
            <a:endCxn id="22" idx="1"/>
          </p:cNvCxnSpPr>
          <p:nvPr/>
        </p:nvCxnSpPr>
        <p:spPr>
          <a:xfrm>
            <a:off x="3962400" y="4572000"/>
            <a:ext cx="1219200" cy="3429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90800" y="301576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ld object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590800" y="269337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object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608384" y="241202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599592" y="477128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ld object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599592" y="444890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object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17176" y="416755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205048" y="2209800"/>
            <a:ext cx="1957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B(abort)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486400" y="4191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A</a:t>
            </a:r>
            <a:endParaRPr lang="en-US" dirty="0"/>
          </a:p>
        </p:txBody>
      </p:sp>
      <p:cxnSp>
        <p:nvCxnSpPr>
          <p:cNvPr id="39" name="Curved Connector 38"/>
          <p:cNvCxnSpPr/>
          <p:nvPr/>
        </p:nvCxnSpPr>
        <p:spPr>
          <a:xfrm flipV="1">
            <a:off x="3962400" y="3886200"/>
            <a:ext cx="1143000" cy="1066800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19" idx="3"/>
            <a:endCxn id="22" idx="3"/>
          </p:cNvCxnSpPr>
          <p:nvPr/>
        </p:nvCxnSpPr>
        <p:spPr>
          <a:xfrm>
            <a:off x="6400800" y="3695700"/>
            <a:ext cx="76200" cy="1219200"/>
          </a:xfrm>
          <a:prstGeom prst="curvedConnector3">
            <a:avLst>
              <a:gd name="adj1" fmla="val 40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553200" y="3505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22" grpId="0" animBg="1"/>
      <p:bldP spid="24" grpId="0"/>
      <p:bldP spid="32" grpId="0"/>
      <p:bldP spid="33" grpId="0"/>
      <p:bldP spid="34" grpId="0"/>
      <p:bldP spid="36" grpId="0"/>
      <p:bldP spid="4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Transactional Object in WRITE Mode (Previous Transaction Active)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90600" y="3276600"/>
            <a:ext cx="685800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38400" y="2438400"/>
            <a:ext cx="15240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438400" y="274320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38400" y="304800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438400" y="4191000"/>
            <a:ext cx="15240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438400" y="449580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38400" y="480060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105400" y="2209800"/>
            <a:ext cx="12954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181600" y="4191000"/>
            <a:ext cx="12954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5" idx="7"/>
            <a:endCxn id="6" idx="1"/>
          </p:cNvCxnSpPr>
          <p:nvPr/>
        </p:nvCxnSpPr>
        <p:spPr>
          <a:xfrm rot="5400000" flipH="1" flipV="1">
            <a:off x="1766467" y="2705101"/>
            <a:ext cx="481433" cy="8624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2" idx="2"/>
          </p:cNvCxnSpPr>
          <p:nvPr/>
        </p:nvCxnSpPr>
        <p:spPr>
          <a:xfrm flipV="1">
            <a:off x="3962400" y="2400300"/>
            <a:ext cx="1143000" cy="1905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5105400" y="2743200"/>
            <a:ext cx="12954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6" idx="3"/>
            <a:endCxn id="17" idx="1"/>
          </p:cNvCxnSpPr>
          <p:nvPr/>
        </p:nvCxnSpPr>
        <p:spPr>
          <a:xfrm>
            <a:off x="3962400" y="2895600"/>
            <a:ext cx="1143000" cy="1143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5105400" y="3429000"/>
            <a:ext cx="12954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endCxn id="19" idx="1"/>
          </p:cNvCxnSpPr>
          <p:nvPr/>
        </p:nvCxnSpPr>
        <p:spPr>
          <a:xfrm>
            <a:off x="3962400" y="3200400"/>
            <a:ext cx="11430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3" idx="2"/>
          </p:cNvCxnSpPr>
          <p:nvPr/>
        </p:nvCxnSpPr>
        <p:spPr>
          <a:xfrm>
            <a:off x="3962400" y="4343400"/>
            <a:ext cx="1219200" cy="38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025768" y="343779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590800" y="5105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newLocator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590800" y="3352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oldLocator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590800" y="301576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ld object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590800" y="269337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object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608384" y="241202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599592" y="477128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ld object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599592" y="444890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object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17176" y="416755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205048" y="2209800"/>
            <a:ext cx="1957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B(active)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486400" y="4191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A</a:t>
            </a:r>
            <a:endParaRPr lang="en-US" dirty="0"/>
          </a:p>
        </p:txBody>
      </p:sp>
      <p:cxnSp>
        <p:nvCxnSpPr>
          <p:cNvPr id="38" name="Curved Connector 37"/>
          <p:cNvCxnSpPr>
            <a:stCxn id="13" idx="6"/>
            <a:endCxn id="12" idx="6"/>
          </p:cNvCxnSpPr>
          <p:nvPr/>
        </p:nvCxnSpPr>
        <p:spPr>
          <a:xfrm flipH="1" flipV="1">
            <a:off x="6400800" y="2400300"/>
            <a:ext cx="76200" cy="1981200"/>
          </a:xfrm>
          <a:prstGeom prst="curvedConnector3">
            <a:avLst>
              <a:gd name="adj1" fmla="val -300000"/>
            </a:avLst>
          </a:prstGeom>
          <a:ln w="38100">
            <a:solidFill>
              <a:schemeClr val="accent2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781800" y="2971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ABORT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24" grpId="0"/>
      <p:bldP spid="32" grpId="0"/>
      <p:bldP spid="33" grpId="0"/>
      <p:bldP spid="34" grpId="0"/>
      <p:bldP spid="36" grpId="0"/>
      <p:bldP spid="4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Transactional Object in READ Mode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8600" y="5105400"/>
            <a:ext cx="685800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76400" y="4267200"/>
            <a:ext cx="15240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676400" y="457200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76400" y="487680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43400" y="4038600"/>
            <a:ext cx="12954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Arrow Connector 13"/>
          <p:cNvCxnSpPr>
            <a:stCxn id="5" idx="7"/>
            <a:endCxn id="6" idx="1"/>
          </p:cNvCxnSpPr>
          <p:nvPr/>
        </p:nvCxnSpPr>
        <p:spPr>
          <a:xfrm rot="5400000" flipH="1" flipV="1">
            <a:off x="1004467" y="4533901"/>
            <a:ext cx="481433" cy="8624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2" idx="2"/>
          </p:cNvCxnSpPr>
          <p:nvPr/>
        </p:nvCxnSpPr>
        <p:spPr>
          <a:xfrm flipV="1">
            <a:off x="3200400" y="4229100"/>
            <a:ext cx="1143000" cy="1905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4343400" y="4572000"/>
            <a:ext cx="12954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6" idx="3"/>
            <a:endCxn id="16" idx="1"/>
          </p:cNvCxnSpPr>
          <p:nvPr/>
        </p:nvCxnSpPr>
        <p:spPr>
          <a:xfrm>
            <a:off x="3200400" y="4724400"/>
            <a:ext cx="1143000" cy="1143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4343400" y="5257800"/>
            <a:ext cx="12954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endCxn id="18" idx="1"/>
          </p:cNvCxnSpPr>
          <p:nvPr/>
        </p:nvCxnSpPr>
        <p:spPr>
          <a:xfrm>
            <a:off x="3200400" y="5029200"/>
            <a:ext cx="11430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63768" y="526659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828800" y="5181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oldLocator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828800" y="484456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ld object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828800" y="452217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object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46384" y="424082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43048" y="4038600"/>
            <a:ext cx="119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B(commit)</a:t>
            </a:r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6019800" y="4191000"/>
          <a:ext cx="2514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9144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6019800" y="5334000"/>
          <a:ext cx="2514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9144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3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the last committed version of the transactiona</a:t>
            </a:r>
            <a:r>
              <a:rPr lang="en-US" dirty="0" smtClean="0"/>
              <a:t>l object (exactly as for WRITE)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the pair (O,V) to a thread-local read-only table</a:t>
            </a:r>
          </a:p>
          <a:p>
            <a:pPr lvl="1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400800" y="3810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Read-only table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</a:t>
            </a:r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5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Ensure that the user never sees an inconsistent state</a:t>
            </a:r>
          </a:p>
          <a:p>
            <a:r>
              <a:rPr lang="en-US" dirty="0" smtClean="0"/>
              <a:t>After open() determined the version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For each pair (O, V) verify that V is still the most recently committed version of the object 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Check that status field of transaction still ACTIVE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4114800"/>
          <a:ext cx="2667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9906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648200" y="4267200"/>
            <a:ext cx="15240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648200" y="457200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48200" y="487680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7315200" y="4038600"/>
            <a:ext cx="12954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/>
          <p:cNvCxnSpPr>
            <a:endCxn id="10" idx="2"/>
          </p:cNvCxnSpPr>
          <p:nvPr/>
        </p:nvCxnSpPr>
        <p:spPr>
          <a:xfrm flipV="1">
            <a:off x="6172200" y="4229100"/>
            <a:ext cx="1143000" cy="1905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7315200" y="4572000"/>
            <a:ext cx="12954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7" idx="3"/>
            <a:endCxn id="12" idx="1"/>
          </p:cNvCxnSpPr>
          <p:nvPr/>
        </p:nvCxnSpPr>
        <p:spPr>
          <a:xfrm>
            <a:off x="6172200" y="4724400"/>
            <a:ext cx="1143000" cy="1143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7315200" y="5257800"/>
            <a:ext cx="12954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endCxn id="14" idx="1"/>
          </p:cNvCxnSpPr>
          <p:nvPr/>
        </p:nvCxnSpPr>
        <p:spPr>
          <a:xfrm>
            <a:off x="6172200" y="5029200"/>
            <a:ext cx="11430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00600" y="484456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ld object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800600" y="452217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object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18184" y="424082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0" y="4038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43400" y="5181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Transactional Object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200400" y="5105399"/>
            <a:ext cx="685800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Arrow Connector 21"/>
          <p:cNvCxnSpPr>
            <a:stCxn id="21" idx="7"/>
          </p:cNvCxnSpPr>
          <p:nvPr/>
        </p:nvCxnSpPr>
        <p:spPr>
          <a:xfrm rot="5400000" flipH="1" flipV="1">
            <a:off x="3976267" y="4533900"/>
            <a:ext cx="481433" cy="8624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30544" y="5257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</a:t>
            </a:r>
            <a:r>
              <a:rPr lang="en-US" dirty="0" smtClean="0"/>
              <a:t>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Validate entries in the read-only table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Change the status field of the transaction from ACTIVE to COMMITTED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867400" y="4572000"/>
          <a:ext cx="2743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716592" y="4038600"/>
            <a:ext cx="15240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716592" y="434340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716592" y="464820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383592" y="3810000"/>
            <a:ext cx="12954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/>
          <p:cNvCxnSpPr>
            <a:endCxn id="10" idx="2"/>
          </p:cNvCxnSpPr>
          <p:nvPr/>
        </p:nvCxnSpPr>
        <p:spPr>
          <a:xfrm flipV="1">
            <a:off x="3240592" y="4000500"/>
            <a:ext cx="1143000" cy="1905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4412105" y="4343400"/>
            <a:ext cx="12954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endCxn id="12" idx="1"/>
          </p:cNvCxnSpPr>
          <p:nvPr/>
        </p:nvCxnSpPr>
        <p:spPr>
          <a:xfrm>
            <a:off x="3269105" y="4495800"/>
            <a:ext cx="1143000" cy="1143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4412105" y="5029200"/>
            <a:ext cx="12954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endCxn id="14" idx="1"/>
          </p:cNvCxnSpPr>
          <p:nvPr/>
        </p:nvCxnSpPr>
        <p:spPr>
          <a:xfrm>
            <a:off x="3269105" y="4800600"/>
            <a:ext cx="11430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68992" y="461596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ld object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68992" y="429357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object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86576" y="401222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88392" y="3810000"/>
            <a:ext cx="874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Active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411792" y="4953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Transactional Object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68792" y="4876799"/>
            <a:ext cx="685800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Arrow Connector 21"/>
          <p:cNvCxnSpPr>
            <a:stCxn id="21" idx="7"/>
          </p:cNvCxnSpPr>
          <p:nvPr/>
        </p:nvCxnSpPr>
        <p:spPr>
          <a:xfrm rot="5400000" flipH="1" flipV="1">
            <a:off x="1044659" y="4305300"/>
            <a:ext cx="481433" cy="8624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8936" y="5029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755192" y="3962400"/>
            <a:ext cx="9906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705600" y="379570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Committed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983792" y="3581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Ensures progress</a:t>
            </a:r>
          </a:p>
          <a:p>
            <a:r>
              <a:rPr lang="en-US" dirty="0" smtClean="0"/>
              <a:t>Each thread has a Contention Manager</a:t>
            </a:r>
          </a:p>
          <a:p>
            <a:pPr lvl="1"/>
            <a:r>
              <a:rPr lang="en-US" dirty="0" smtClean="0"/>
              <a:t>Consults it to decide whether to force another conflicting thread to abort</a:t>
            </a:r>
          </a:p>
          <a:p>
            <a:r>
              <a:rPr lang="en-US" dirty="0" smtClean="0"/>
              <a:t>Correctness </a:t>
            </a:r>
            <a:r>
              <a:rPr lang="en-US" dirty="0" smtClean="0"/>
              <a:t>requirement for contention managers </a:t>
            </a:r>
          </a:p>
          <a:p>
            <a:pPr lvl="1"/>
            <a:r>
              <a:rPr lang="en-US" dirty="0" smtClean="0"/>
              <a:t>Any active transaction can eventually abort another </a:t>
            </a:r>
            <a:r>
              <a:rPr lang="en-US" dirty="0" smtClean="0"/>
              <a:t>transaction (“obstruction-freedom”)</a:t>
            </a:r>
            <a:endParaRPr lang="en-US" dirty="0" smtClean="0"/>
          </a:p>
          <a:p>
            <a:pPr lvl="1"/>
            <a:r>
              <a:rPr lang="en-US" dirty="0" smtClean="0"/>
              <a:t>Should avoid </a:t>
            </a:r>
            <a:r>
              <a:rPr lang="en-US" dirty="0" err="1" smtClean="0"/>
              <a:t>livelock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Contention Manager Policies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Aggressive</a:t>
            </a:r>
          </a:p>
          <a:p>
            <a:pPr lvl="1"/>
            <a:r>
              <a:rPr lang="en-US" dirty="0" smtClean="0"/>
              <a:t>Always and immediately grants permission to abort any conflicting transaction</a:t>
            </a:r>
          </a:p>
          <a:p>
            <a:r>
              <a:rPr lang="en-US" dirty="0" smtClean="0"/>
              <a:t>Polite</a:t>
            </a:r>
          </a:p>
          <a:p>
            <a:pPr lvl="1"/>
            <a:r>
              <a:rPr lang="en-US" dirty="0" smtClean="0"/>
              <a:t>In case of a conflict, </a:t>
            </a:r>
            <a:r>
              <a:rPr lang="en-US" dirty="0" smtClean="0"/>
              <a:t>sleep </a:t>
            </a:r>
            <a:r>
              <a:rPr lang="en-US" dirty="0" smtClean="0"/>
              <a:t>for a time interval t </a:t>
            </a:r>
            <a:br>
              <a:rPr lang="en-US" dirty="0" smtClean="0"/>
            </a:br>
            <a:r>
              <a:rPr lang="en-US" dirty="0" smtClean="0"/>
              <a:t>    * Idea: wait for the other transaction to finish </a:t>
            </a:r>
          </a:p>
          <a:p>
            <a:pPr lvl="1"/>
            <a:r>
              <a:rPr lang="en-US" dirty="0" smtClean="0"/>
              <a:t>Retry and increase waiting time with each attempt </a:t>
            </a:r>
          </a:p>
          <a:p>
            <a:pPr lvl="1"/>
            <a:r>
              <a:rPr lang="en-US" dirty="0" smtClean="0"/>
              <a:t>After a fixed number of </a:t>
            </a:r>
            <a:r>
              <a:rPr lang="en-US" dirty="0" smtClean="0"/>
              <a:t>tries, immediately </a:t>
            </a:r>
            <a:r>
              <a:rPr lang="en-US" dirty="0" smtClean="0"/>
              <a:t>abort the other transaction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Computing</a:t>
            </a:r>
            <a:endParaRPr lang="en-US" dirty="0"/>
          </a:p>
        </p:txBody>
      </p:sp>
      <p:pic>
        <p:nvPicPr>
          <p:cNvPr id="5" name="Content Placeholder 4" descr="parallel_comp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990600"/>
            <a:ext cx="8589677" cy="32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Moore’s law  =&gt; chip multiprocessing (CMP) =&gt; Increased Parallelism</a:t>
            </a:r>
          </a:p>
          <a:p>
            <a:r>
              <a:rPr lang="en-US" dirty="0" smtClean="0"/>
              <a:t>Complex problems can be divided into smaller ones which can be then executed in parallel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62200" y="1143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Sequential Computing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1143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Parallel Computing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 – number of objects opened in WRITE mode</a:t>
            </a:r>
          </a:p>
          <a:p>
            <a:r>
              <a:rPr lang="en-US" dirty="0" smtClean="0"/>
              <a:t>R – number of objects opened in READ mode</a:t>
            </a:r>
            <a:endParaRPr lang="en-US" dirty="0" smtClean="0"/>
          </a:p>
          <a:p>
            <a:endParaRPr lang="en-US" i="1" dirty="0" smtClean="0"/>
          </a:p>
          <a:p>
            <a:r>
              <a:rPr lang="en-US" i="1" dirty="0" smtClean="0"/>
              <a:t>In </a:t>
            </a:r>
            <a:r>
              <a:rPr lang="en-US" i="1" dirty="0" smtClean="0"/>
              <a:t>the absence of conflicts</a:t>
            </a:r>
          </a:p>
          <a:p>
            <a:pPr lvl="1"/>
            <a:r>
              <a:rPr lang="en-US" dirty="0" smtClean="0"/>
              <a:t>(W+1) CAS operations (for each open() call and one commit)</a:t>
            </a:r>
          </a:p>
          <a:p>
            <a:r>
              <a:rPr lang="en-US" i="1" dirty="0" smtClean="0"/>
              <a:t>Synchronization conflicts</a:t>
            </a:r>
          </a:p>
          <a:p>
            <a:pPr lvl="1"/>
            <a:r>
              <a:rPr lang="en-US" dirty="0" smtClean="0"/>
              <a:t>More CAS operations to abort other transactions</a:t>
            </a:r>
          </a:p>
          <a:p>
            <a:r>
              <a:rPr lang="en-US" i="1" dirty="0" smtClean="0"/>
              <a:t>Costs of </a:t>
            </a:r>
            <a:r>
              <a:rPr lang="en-US" i="1" dirty="0" smtClean="0"/>
              <a:t>copying objects </a:t>
            </a:r>
            <a:r>
              <a:rPr lang="en-US" dirty="0" smtClean="0"/>
              <a:t>(uses </a:t>
            </a:r>
            <a:r>
              <a:rPr lang="en-US" dirty="0" smtClean="0"/>
              <a:t>simple load and store operations)</a:t>
            </a:r>
          </a:p>
          <a:p>
            <a:r>
              <a:rPr lang="en-US" i="1" dirty="0" smtClean="0"/>
              <a:t>Validating a transaction 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 smtClean="0"/>
              <a:t>O(R) work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Total overhead due to DSTM implementation</a:t>
            </a:r>
          </a:p>
          <a:p>
            <a:pPr lvl="1"/>
            <a:r>
              <a:rPr lang="en-US" dirty="0" smtClean="0"/>
              <a:t>O((R+W)R) + clone each object opened for writing once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Dynamic Software Transactional Memory (DSTM)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DSTM Implementation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Transactions and Transactional Objects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Contention Management</a:t>
            </a:r>
          </a:p>
          <a:p>
            <a:r>
              <a:rPr lang="en-US" dirty="0" smtClean="0"/>
              <a:t>DSTM performance</a:t>
            </a:r>
          </a:p>
          <a:p>
            <a:r>
              <a:rPr lang="en-US" dirty="0" smtClean="0"/>
              <a:t>DSTM2</a:t>
            </a:r>
          </a:p>
          <a:p>
            <a:r>
              <a:rPr lang="en-US" dirty="0" smtClean="0"/>
              <a:t>DSTM2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Integer Set and Red-black tree</a:t>
            </a:r>
          </a:p>
          <a:p>
            <a:endParaRPr lang="en-US" dirty="0" smtClean="0"/>
          </a:p>
          <a:p>
            <a:r>
              <a:rPr lang="en-US" dirty="0" smtClean="0"/>
              <a:t>Measure: how many operations completed in 20 seconds, varying the number of threads</a:t>
            </a:r>
          </a:p>
          <a:p>
            <a:endParaRPr lang="en-US" dirty="0" smtClean="0"/>
          </a:p>
          <a:p>
            <a:r>
              <a:rPr lang="en-US" dirty="0" smtClean="0"/>
              <a:t>Goal: compare performance of different implementation approaches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09700"/>
            <a:ext cx="8220075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Dynamic Software Transactional Memory (DSTM)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DSTM Implementation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Transactions and Transactional Objects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Contention Management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DSTM performance</a:t>
            </a:r>
          </a:p>
          <a:p>
            <a:r>
              <a:rPr lang="en-US" dirty="0" smtClean="0"/>
              <a:t>DSTM2</a:t>
            </a:r>
          </a:p>
          <a:p>
            <a:r>
              <a:rPr lang="en-US" dirty="0" smtClean="0"/>
              <a:t>DSTM2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from DSTM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Bell MT" pitchFamily="18" charset="0"/>
              </a:rPr>
              <a:t>TMObject</a:t>
            </a:r>
            <a:r>
              <a:rPr lang="en-US" dirty="0" smtClean="0">
                <a:latin typeface="Bell MT" pitchFamily="18" charset="0"/>
              </a:rPr>
              <a:t>&lt;Node&gt; </a:t>
            </a:r>
            <a:r>
              <a:rPr lang="en-US" dirty="0" err="1" smtClean="0">
                <a:latin typeface="Bell MT" pitchFamily="18" charset="0"/>
              </a:rPr>
              <a:t>tmNode</a:t>
            </a:r>
            <a:r>
              <a:rPr lang="en-US" dirty="0" smtClean="0">
                <a:latin typeface="Bell MT" pitchFamily="18" charset="0"/>
              </a:rPr>
              <a:t>= new </a:t>
            </a:r>
            <a:r>
              <a:rPr lang="en-US" dirty="0" err="1" smtClean="0">
                <a:latin typeface="Bell MT" pitchFamily="18" charset="0"/>
              </a:rPr>
              <a:t>TMObject</a:t>
            </a:r>
            <a:r>
              <a:rPr lang="en-US" dirty="0" smtClean="0">
                <a:latin typeface="Bell MT" pitchFamily="18" charset="0"/>
              </a:rPr>
              <a:t>&lt;node&gt;(new Node());</a:t>
            </a:r>
          </a:p>
          <a:p>
            <a:pPr>
              <a:buNone/>
            </a:pPr>
            <a:r>
              <a:rPr lang="en-US" dirty="0" smtClean="0">
                <a:latin typeface="Bell MT" pitchFamily="18" charset="0"/>
              </a:rPr>
              <a:t>	Node </a:t>
            </a:r>
            <a:r>
              <a:rPr lang="en-US" dirty="0" err="1" smtClean="0">
                <a:latin typeface="Bell MT" pitchFamily="18" charset="0"/>
              </a:rPr>
              <a:t>rNode</a:t>
            </a:r>
            <a:r>
              <a:rPr lang="en-US" dirty="0" smtClean="0">
                <a:latin typeface="Bell MT" pitchFamily="18" charset="0"/>
              </a:rPr>
              <a:t> = </a:t>
            </a:r>
            <a:r>
              <a:rPr lang="en-US" dirty="0" err="1" smtClean="0">
                <a:latin typeface="Bell MT" pitchFamily="18" charset="0"/>
              </a:rPr>
              <a:t>tmNode.open</a:t>
            </a:r>
            <a:r>
              <a:rPr lang="en-US" dirty="0" smtClean="0">
                <a:latin typeface="Bell MT" pitchFamily="18" charset="0"/>
              </a:rPr>
              <a:t>(READ);</a:t>
            </a:r>
          </a:p>
          <a:p>
            <a:pPr>
              <a:buNone/>
            </a:pPr>
            <a:r>
              <a:rPr lang="en-US" dirty="0" smtClean="0">
                <a:latin typeface="Bell MT" pitchFamily="18" charset="0"/>
              </a:rPr>
              <a:t>	Node </a:t>
            </a:r>
            <a:r>
              <a:rPr lang="en-US" dirty="0" err="1" smtClean="0">
                <a:latin typeface="Bell MT" pitchFamily="18" charset="0"/>
              </a:rPr>
              <a:t>wNode</a:t>
            </a:r>
            <a:r>
              <a:rPr lang="en-US" dirty="0" smtClean="0">
                <a:latin typeface="Bell MT" pitchFamily="18" charset="0"/>
              </a:rPr>
              <a:t> = </a:t>
            </a:r>
            <a:r>
              <a:rPr lang="en-US" dirty="0" err="1" smtClean="0">
                <a:latin typeface="Bell MT" pitchFamily="18" charset="0"/>
              </a:rPr>
              <a:t>tmNode.open</a:t>
            </a:r>
            <a:r>
              <a:rPr lang="en-US" dirty="0" smtClean="0">
                <a:latin typeface="Bell MT" pitchFamily="18" charset="0"/>
              </a:rPr>
              <a:t>(WRITE);</a:t>
            </a:r>
          </a:p>
          <a:p>
            <a:endParaRPr lang="en-US" dirty="0" smtClean="0"/>
          </a:p>
          <a:p>
            <a:r>
              <a:rPr lang="en-US" dirty="0" smtClean="0"/>
              <a:t>The programmer must not modify the object referenced by </a:t>
            </a:r>
            <a:r>
              <a:rPr lang="en-US" dirty="0" err="1" smtClean="0"/>
              <a:t>rNode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wNode</a:t>
            </a:r>
            <a:r>
              <a:rPr lang="en-US" dirty="0" smtClean="0"/>
              <a:t> is opened before </a:t>
            </a:r>
            <a:r>
              <a:rPr lang="en-US" dirty="0" err="1" smtClean="0"/>
              <a:t>rNode</a:t>
            </a:r>
            <a:r>
              <a:rPr lang="en-US" dirty="0" smtClean="0"/>
              <a:t>, changes to </a:t>
            </a:r>
            <a:r>
              <a:rPr lang="en-US" dirty="0" err="1" smtClean="0"/>
              <a:t>wNode</a:t>
            </a:r>
            <a:r>
              <a:rPr lang="en-US" dirty="0" smtClean="0"/>
              <a:t> are visible through </a:t>
            </a:r>
            <a:r>
              <a:rPr lang="en-US" dirty="0" err="1" smtClean="0"/>
              <a:t>rNode</a:t>
            </a:r>
            <a:r>
              <a:rPr lang="en-US" dirty="0" smtClean="0"/>
              <a:t>, but not if they are opened in the opposite order</a:t>
            </a:r>
          </a:p>
          <a:p>
            <a:r>
              <a:rPr lang="en-US" dirty="0" err="1" smtClean="0"/>
              <a:t>rNode</a:t>
            </a:r>
            <a:r>
              <a:rPr lang="en-US" dirty="0" smtClean="0"/>
              <a:t> and </a:t>
            </a:r>
            <a:r>
              <a:rPr lang="en-US" dirty="0" err="1" smtClean="0"/>
              <a:t>wNode</a:t>
            </a:r>
            <a:r>
              <a:rPr lang="en-US" dirty="0" smtClean="0"/>
              <a:t> references must not linger (programmer’s job)</a:t>
            </a:r>
          </a:p>
          <a:p>
            <a:r>
              <a:rPr lang="en-US" dirty="0" smtClean="0"/>
              <a:t>The Node class must provide a clone() method</a:t>
            </a:r>
          </a:p>
          <a:p>
            <a:r>
              <a:rPr lang="en-US" dirty="0" smtClean="0"/>
              <a:t>Programmers must be aware of the container based implementation: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z="2900" dirty="0" smtClean="0">
                <a:latin typeface="Bell MT" pitchFamily="18" charset="0"/>
              </a:rPr>
              <a:t>Class Node{</a:t>
            </a:r>
          </a:p>
          <a:p>
            <a:pPr lvl="2">
              <a:buNone/>
            </a:pPr>
            <a:r>
              <a:rPr lang="en-US" sz="2900" dirty="0" err="1" smtClean="0">
                <a:latin typeface="Bell MT" pitchFamily="18" charset="0"/>
              </a:rPr>
              <a:t>Int</a:t>
            </a:r>
            <a:r>
              <a:rPr lang="en-US" sz="2900" dirty="0" smtClean="0">
                <a:latin typeface="Bell MT" pitchFamily="18" charset="0"/>
              </a:rPr>
              <a:t> value;</a:t>
            </a:r>
          </a:p>
          <a:p>
            <a:pPr lvl="2">
              <a:buNone/>
            </a:pPr>
            <a:r>
              <a:rPr lang="en-US" sz="2900" dirty="0" err="1" smtClean="0">
                <a:latin typeface="Bell MT" pitchFamily="18" charset="0"/>
              </a:rPr>
              <a:t>TMObject</a:t>
            </a:r>
            <a:r>
              <a:rPr lang="en-US" sz="2900" dirty="0" smtClean="0">
                <a:latin typeface="Bell MT" pitchFamily="18" charset="0"/>
              </a:rPr>
              <a:t>&lt;Node&gt; next; //not Node</a:t>
            </a:r>
          </a:p>
          <a:p>
            <a:pPr lvl="1">
              <a:buNone/>
            </a:pPr>
            <a:r>
              <a:rPr lang="en-US" sz="2900" dirty="0" smtClean="0">
                <a:latin typeface="Bell MT" pitchFamily="18" charset="0"/>
              </a:rPr>
              <a:t>}</a:t>
            </a:r>
          </a:p>
          <a:p>
            <a:pPr lvl="1">
              <a:buNone/>
            </a:pPr>
            <a:endParaRPr lang="en-US" sz="2900" dirty="0" smtClean="0">
              <a:latin typeface="Bell MT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DSTM2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Software transactional memory library (a collection of Java packages that supports transactional API)</a:t>
            </a:r>
          </a:p>
          <a:p>
            <a:endParaRPr lang="en-US" dirty="0" smtClean="0"/>
          </a:p>
          <a:p>
            <a:r>
              <a:rPr lang="en-US" dirty="0" smtClean="0"/>
              <a:t>Safe, convenient and flexible API for application programmers</a:t>
            </a:r>
          </a:p>
          <a:p>
            <a:endParaRPr lang="en-US" dirty="0" smtClean="0"/>
          </a:p>
          <a:p>
            <a:r>
              <a:rPr lang="en-US" dirty="0" smtClean="0"/>
              <a:t>Allows users to plug-in their own synchronization and recovery mechanisms (</a:t>
            </a:r>
            <a:r>
              <a:rPr lang="en-US" i="1" dirty="0" smtClean="0"/>
              <a:t>transactional factories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Classes Comparison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DSTM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900" dirty="0" err="1" smtClean="0">
                <a:latin typeface="Bell MT" pitchFamily="18" charset="0"/>
              </a:rPr>
              <a:t>TMObject</a:t>
            </a:r>
            <a:r>
              <a:rPr lang="en-US" sz="1900" dirty="0" smtClean="0">
                <a:latin typeface="Bell MT" pitchFamily="18" charset="0"/>
              </a:rPr>
              <a:t>&lt;Node&gt; </a:t>
            </a:r>
            <a:r>
              <a:rPr lang="en-US" sz="1900" dirty="0" err="1" smtClean="0">
                <a:latin typeface="Bell MT" pitchFamily="18" charset="0"/>
              </a:rPr>
              <a:t>newNode</a:t>
            </a:r>
            <a:r>
              <a:rPr lang="en-US" sz="1900" dirty="0" smtClean="0">
                <a:latin typeface="Bell MT" pitchFamily="18" charset="0"/>
              </a:rPr>
              <a:t>= new </a:t>
            </a:r>
            <a:r>
              <a:rPr lang="en-US" sz="1900" dirty="0" err="1" smtClean="0">
                <a:latin typeface="Bell MT" pitchFamily="18" charset="0"/>
              </a:rPr>
              <a:t>TMObject</a:t>
            </a:r>
            <a:r>
              <a:rPr lang="en-US" sz="1900" dirty="0" smtClean="0">
                <a:latin typeface="Bell MT" pitchFamily="18" charset="0"/>
              </a:rPr>
              <a:t>&lt;node&gt;(new Node());</a:t>
            </a:r>
          </a:p>
          <a:p>
            <a:pPr>
              <a:buNone/>
            </a:pPr>
            <a:r>
              <a:rPr lang="en-US" sz="1900" dirty="0" smtClean="0">
                <a:latin typeface="Bell MT" pitchFamily="18" charset="0"/>
              </a:rPr>
              <a:t>Node </a:t>
            </a:r>
            <a:r>
              <a:rPr lang="en-US" sz="1900" dirty="0" err="1" smtClean="0">
                <a:latin typeface="Bell MT" pitchFamily="18" charset="0"/>
              </a:rPr>
              <a:t>rNode</a:t>
            </a:r>
            <a:r>
              <a:rPr lang="en-US" sz="1900" dirty="0" smtClean="0">
                <a:latin typeface="Bell MT" pitchFamily="18" charset="0"/>
              </a:rPr>
              <a:t> = </a:t>
            </a:r>
            <a:r>
              <a:rPr lang="en-US" sz="1900" dirty="0" err="1" smtClean="0">
                <a:latin typeface="Bell MT" pitchFamily="18" charset="0"/>
              </a:rPr>
              <a:t>newNode.open</a:t>
            </a:r>
            <a:r>
              <a:rPr lang="en-US" sz="1900" dirty="0" smtClean="0">
                <a:latin typeface="Bell MT" pitchFamily="18" charset="0"/>
              </a:rPr>
              <a:t>(READ);</a:t>
            </a:r>
          </a:p>
          <a:p>
            <a:pPr>
              <a:buNone/>
            </a:pPr>
            <a:r>
              <a:rPr lang="en-US" sz="1900" dirty="0" smtClean="0">
                <a:latin typeface="Bell MT" pitchFamily="18" charset="0"/>
              </a:rPr>
              <a:t>Node </a:t>
            </a:r>
            <a:r>
              <a:rPr lang="en-US" sz="1900" dirty="0" err="1" smtClean="0">
                <a:latin typeface="Bell MT" pitchFamily="18" charset="0"/>
              </a:rPr>
              <a:t>wNode</a:t>
            </a:r>
            <a:r>
              <a:rPr lang="en-US" sz="1900" dirty="0" smtClean="0">
                <a:latin typeface="Bell MT" pitchFamily="18" charset="0"/>
              </a:rPr>
              <a:t> = </a:t>
            </a:r>
            <a:r>
              <a:rPr lang="en-US" sz="1900" dirty="0" err="1" smtClean="0">
                <a:latin typeface="Bell MT" pitchFamily="18" charset="0"/>
              </a:rPr>
              <a:t>newNode.open</a:t>
            </a:r>
            <a:r>
              <a:rPr lang="en-US" sz="1900" dirty="0" smtClean="0">
                <a:latin typeface="Bell MT" pitchFamily="18" charset="0"/>
              </a:rPr>
              <a:t>(WRITE);</a:t>
            </a:r>
          </a:p>
          <a:p>
            <a:pPr lvl="1">
              <a:buNone/>
            </a:pPr>
            <a:endParaRPr lang="en-US" sz="1900" dirty="0" smtClean="0">
              <a:latin typeface="Bell MT" pitchFamily="18" charset="0"/>
            </a:endParaRPr>
          </a:p>
          <a:p>
            <a:pPr>
              <a:buNone/>
            </a:pPr>
            <a:r>
              <a:rPr lang="en-US" sz="1900" dirty="0" smtClean="0">
                <a:latin typeface="Bell MT" pitchFamily="18" charset="0"/>
              </a:rPr>
              <a:t>Class Node{</a:t>
            </a:r>
          </a:p>
          <a:p>
            <a:pPr lvl="1">
              <a:buNone/>
            </a:pPr>
            <a:r>
              <a:rPr lang="en-US" sz="1900" dirty="0" err="1" smtClean="0">
                <a:latin typeface="Bell MT" pitchFamily="18" charset="0"/>
              </a:rPr>
              <a:t>Int</a:t>
            </a:r>
            <a:r>
              <a:rPr lang="en-US" sz="1900" dirty="0" smtClean="0">
                <a:latin typeface="Bell MT" pitchFamily="18" charset="0"/>
              </a:rPr>
              <a:t> value;</a:t>
            </a:r>
          </a:p>
          <a:p>
            <a:pPr lvl="1">
              <a:buNone/>
            </a:pPr>
            <a:r>
              <a:rPr lang="en-US" sz="1900" dirty="0" err="1" smtClean="0">
                <a:latin typeface="Bell MT" pitchFamily="18" charset="0"/>
              </a:rPr>
              <a:t>TMObject</a:t>
            </a:r>
            <a:r>
              <a:rPr lang="en-US" sz="1900" dirty="0" smtClean="0">
                <a:latin typeface="Bell MT" pitchFamily="18" charset="0"/>
              </a:rPr>
              <a:t>&lt;Node&gt; next; //not Node</a:t>
            </a:r>
          </a:p>
          <a:p>
            <a:pPr>
              <a:buNone/>
            </a:pPr>
            <a:r>
              <a:rPr lang="en-US" sz="1900" dirty="0" smtClean="0">
                <a:latin typeface="Bell MT" pitchFamily="18" charset="0"/>
              </a:rPr>
              <a:t>}</a:t>
            </a:r>
            <a:endParaRPr lang="en-US" sz="19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DSTM2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900" dirty="0" smtClean="0">
                <a:latin typeface="Bell MT" pitchFamily="18" charset="0"/>
              </a:rPr>
              <a:t>@atomic public interface </a:t>
            </a:r>
            <a:r>
              <a:rPr lang="en-US" sz="1900" dirty="0" err="1" smtClean="0">
                <a:latin typeface="Bell MT" pitchFamily="18" charset="0"/>
              </a:rPr>
              <a:t>INode</a:t>
            </a:r>
            <a:r>
              <a:rPr lang="en-US" sz="1900" dirty="0" smtClean="0">
                <a:latin typeface="Bell MT" pitchFamily="18" charset="0"/>
              </a:rPr>
              <a:t>{</a:t>
            </a:r>
          </a:p>
          <a:p>
            <a:pPr>
              <a:buNone/>
            </a:pPr>
            <a:r>
              <a:rPr lang="en-US" sz="1900" dirty="0" smtClean="0">
                <a:latin typeface="Bell MT" pitchFamily="18" charset="0"/>
              </a:rPr>
              <a:t>	</a:t>
            </a:r>
            <a:r>
              <a:rPr lang="en-US" sz="1900" dirty="0" err="1" smtClean="0">
                <a:latin typeface="Bell MT" pitchFamily="18" charset="0"/>
              </a:rPr>
              <a:t>int</a:t>
            </a:r>
            <a:r>
              <a:rPr lang="en-US" sz="1900" dirty="0" smtClean="0">
                <a:latin typeface="Bell MT" pitchFamily="18" charset="0"/>
              </a:rPr>
              <a:t> </a:t>
            </a:r>
            <a:r>
              <a:rPr lang="en-US" sz="1900" dirty="0" err="1" smtClean="0">
                <a:latin typeface="Bell MT" pitchFamily="18" charset="0"/>
              </a:rPr>
              <a:t>getValue</a:t>
            </a:r>
            <a:r>
              <a:rPr lang="en-US" sz="1900" dirty="0" smtClean="0">
                <a:latin typeface="Bell MT" pitchFamily="18" charset="0"/>
              </a:rPr>
              <a:t>();</a:t>
            </a:r>
          </a:p>
          <a:p>
            <a:pPr>
              <a:buNone/>
            </a:pPr>
            <a:r>
              <a:rPr lang="en-US" sz="1900" dirty="0" smtClean="0">
                <a:latin typeface="Bell MT" pitchFamily="18" charset="0"/>
              </a:rPr>
              <a:t>	void </a:t>
            </a:r>
            <a:r>
              <a:rPr lang="en-US" sz="1900" dirty="0" err="1" smtClean="0">
                <a:latin typeface="Bell MT" pitchFamily="18" charset="0"/>
              </a:rPr>
              <a:t>setValue</a:t>
            </a:r>
            <a:r>
              <a:rPr lang="en-US" sz="1900" dirty="0" smtClean="0">
                <a:latin typeface="Bell MT" pitchFamily="18" charset="0"/>
              </a:rPr>
              <a:t>(</a:t>
            </a:r>
            <a:r>
              <a:rPr lang="en-US" sz="1900" dirty="0" err="1" smtClean="0">
                <a:latin typeface="Bell MT" pitchFamily="18" charset="0"/>
              </a:rPr>
              <a:t>int</a:t>
            </a:r>
            <a:r>
              <a:rPr lang="en-US" sz="1900" dirty="0" smtClean="0">
                <a:latin typeface="Bell MT" pitchFamily="18" charset="0"/>
              </a:rPr>
              <a:t> value);</a:t>
            </a:r>
          </a:p>
          <a:p>
            <a:pPr>
              <a:buNone/>
            </a:pPr>
            <a:r>
              <a:rPr lang="en-US" sz="1900" dirty="0" smtClean="0">
                <a:latin typeface="Bell MT" pitchFamily="18" charset="0"/>
              </a:rPr>
              <a:t>	</a:t>
            </a:r>
            <a:r>
              <a:rPr lang="en-US" sz="1900" dirty="0" err="1" smtClean="0">
                <a:latin typeface="Bell MT" pitchFamily="18" charset="0"/>
              </a:rPr>
              <a:t>INode</a:t>
            </a:r>
            <a:r>
              <a:rPr lang="en-US" sz="1900" dirty="0" smtClean="0">
                <a:latin typeface="Bell MT" pitchFamily="18" charset="0"/>
              </a:rPr>
              <a:t> </a:t>
            </a:r>
            <a:r>
              <a:rPr lang="en-US" sz="1900" dirty="0" err="1" smtClean="0">
                <a:latin typeface="Bell MT" pitchFamily="18" charset="0"/>
              </a:rPr>
              <a:t>getNext</a:t>
            </a:r>
            <a:r>
              <a:rPr lang="en-US" sz="1900" dirty="0" smtClean="0">
                <a:latin typeface="Bell MT" pitchFamily="18" charset="0"/>
              </a:rPr>
              <a:t>();</a:t>
            </a:r>
          </a:p>
          <a:p>
            <a:pPr>
              <a:buNone/>
            </a:pPr>
            <a:r>
              <a:rPr lang="en-US" sz="1900" dirty="0" smtClean="0">
                <a:latin typeface="Bell MT" pitchFamily="18" charset="0"/>
              </a:rPr>
              <a:t>	void </a:t>
            </a:r>
            <a:r>
              <a:rPr lang="en-US" sz="1900" dirty="0" err="1" smtClean="0">
                <a:latin typeface="Bell MT" pitchFamily="18" charset="0"/>
              </a:rPr>
              <a:t>setNext</a:t>
            </a:r>
            <a:r>
              <a:rPr lang="en-US" sz="1900" dirty="0" smtClean="0">
                <a:latin typeface="Bell MT" pitchFamily="18" charset="0"/>
              </a:rPr>
              <a:t>(</a:t>
            </a:r>
            <a:r>
              <a:rPr lang="en-US" sz="1900" dirty="0" err="1" smtClean="0">
                <a:latin typeface="Bell MT" pitchFamily="18" charset="0"/>
              </a:rPr>
              <a:t>INode</a:t>
            </a:r>
            <a:r>
              <a:rPr lang="en-US" sz="1900" dirty="0" smtClean="0">
                <a:latin typeface="Bell MT" pitchFamily="18" charset="0"/>
              </a:rPr>
              <a:t> value);</a:t>
            </a:r>
          </a:p>
          <a:p>
            <a:pPr>
              <a:buNone/>
            </a:pPr>
            <a:r>
              <a:rPr lang="en-US" sz="1900" dirty="0" smtClean="0">
                <a:latin typeface="Bell MT" pitchFamily="18" charset="0"/>
              </a:rPr>
              <a:t>	…</a:t>
            </a:r>
          </a:p>
          <a:p>
            <a:pPr>
              <a:buNone/>
            </a:pPr>
            <a:r>
              <a:rPr lang="en-US" sz="1900" dirty="0" smtClean="0">
                <a:latin typeface="Bell MT" pitchFamily="18" charset="0"/>
              </a:rPr>
              <a:t>}</a:t>
            </a:r>
          </a:p>
          <a:p>
            <a:pPr>
              <a:buNone/>
            </a:pPr>
            <a:endParaRPr lang="en-US" sz="1900" dirty="0" smtClean="0">
              <a:latin typeface="Bell MT" pitchFamily="18" charset="0"/>
            </a:endParaRPr>
          </a:p>
          <a:p>
            <a:pPr>
              <a:buNone/>
            </a:pPr>
            <a:r>
              <a:rPr lang="en-US" sz="1900" dirty="0" smtClean="0">
                <a:latin typeface="Bell MT" pitchFamily="18" charset="0"/>
              </a:rPr>
              <a:t>Factory&lt;</a:t>
            </a:r>
            <a:r>
              <a:rPr lang="en-US" sz="1900" dirty="0" err="1" smtClean="0">
                <a:latin typeface="Bell MT" pitchFamily="18" charset="0"/>
              </a:rPr>
              <a:t>INode</a:t>
            </a:r>
            <a:r>
              <a:rPr lang="en-US" sz="1900" dirty="0" smtClean="0">
                <a:latin typeface="Bell MT" pitchFamily="18" charset="0"/>
              </a:rPr>
              <a:t>&gt; factory = dstm2.Thread.makeFactory(</a:t>
            </a:r>
            <a:r>
              <a:rPr lang="en-US" sz="1900" dirty="0" err="1" smtClean="0">
                <a:latin typeface="Bell MT" pitchFamily="18" charset="0"/>
              </a:rPr>
              <a:t>INode.class</a:t>
            </a:r>
            <a:r>
              <a:rPr lang="en-US" sz="1900" dirty="0" smtClean="0">
                <a:latin typeface="Bell MT" pitchFamily="18" charset="0"/>
              </a:rPr>
              <a:t>);</a:t>
            </a:r>
          </a:p>
          <a:p>
            <a:pPr>
              <a:buNone/>
            </a:pPr>
            <a:endParaRPr lang="en-US" sz="1900" dirty="0" smtClean="0">
              <a:latin typeface="Bell MT" pitchFamily="18" charset="0"/>
            </a:endParaRPr>
          </a:p>
          <a:p>
            <a:pPr>
              <a:buNone/>
            </a:pPr>
            <a:r>
              <a:rPr lang="en-US" sz="1900" dirty="0" err="1" smtClean="0">
                <a:latin typeface="Bell MT" pitchFamily="18" charset="0"/>
              </a:rPr>
              <a:t>INode</a:t>
            </a:r>
            <a:r>
              <a:rPr lang="en-US" sz="1900" dirty="0" smtClean="0">
                <a:latin typeface="Bell MT" pitchFamily="18" charset="0"/>
              </a:rPr>
              <a:t> </a:t>
            </a:r>
            <a:r>
              <a:rPr lang="en-US" sz="1900" dirty="0" err="1" smtClean="0">
                <a:latin typeface="Bell MT" pitchFamily="18" charset="0"/>
              </a:rPr>
              <a:t>newNode</a:t>
            </a:r>
            <a:r>
              <a:rPr lang="en-US" sz="1900" dirty="0" smtClean="0">
                <a:latin typeface="Bell MT" pitchFamily="18" charset="0"/>
              </a:rPr>
              <a:t> = </a:t>
            </a:r>
            <a:r>
              <a:rPr lang="en-US" sz="1900" dirty="0" err="1" smtClean="0">
                <a:latin typeface="Bell MT" pitchFamily="18" charset="0"/>
              </a:rPr>
              <a:t>factory.create</a:t>
            </a:r>
            <a:r>
              <a:rPr lang="en-US" sz="1900" dirty="0" smtClean="0">
                <a:latin typeface="Bell MT" pitchFamily="18" charset="0"/>
              </a:rPr>
              <a:t>();</a:t>
            </a:r>
            <a:endParaRPr lang="en-US" sz="1900" dirty="0">
              <a:latin typeface="Bell MT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@atomic </a:t>
            </a:r>
          </a:p>
          <a:p>
            <a:pPr lvl="1"/>
            <a:r>
              <a:rPr lang="en-US" dirty="0" smtClean="0"/>
              <a:t>Objects satisfying this interface should be safe to share</a:t>
            </a:r>
          </a:p>
          <a:p>
            <a:r>
              <a:rPr lang="en-US" dirty="0" smtClean="0"/>
              <a:t>Defines one or more </a:t>
            </a:r>
            <a:r>
              <a:rPr lang="en-US" i="1" dirty="0" smtClean="0"/>
              <a:t>properties </a:t>
            </a:r>
            <a:r>
              <a:rPr lang="en-US" dirty="0" smtClean="0"/>
              <a:t>(pairs of get and set) of certain type</a:t>
            </a:r>
          </a:p>
          <a:p>
            <a:r>
              <a:rPr lang="en-US" dirty="0" smtClean="0"/>
              <a:t>Property type: either </a:t>
            </a:r>
            <a:r>
              <a:rPr lang="en-US" i="1" dirty="0" smtClean="0"/>
              <a:t>scalar</a:t>
            </a:r>
            <a:r>
              <a:rPr lang="en-US" dirty="0" smtClean="0"/>
              <a:t> or @atomic interface</a:t>
            </a:r>
          </a:p>
          <a:p>
            <a:r>
              <a:rPr lang="en-US" dirty="0" smtClean="0"/>
              <a:t>May define other specialized methods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2200" dirty="0" smtClean="0">
              <a:latin typeface="Bell MT" pitchFamily="18" charset="0"/>
            </a:endParaRPr>
          </a:p>
          <a:p>
            <a:pPr>
              <a:buNone/>
            </a:pPr>
            <a:endParaRPr lang="en-US" sz="2200" dirty="0" smtClean="0">
              <a:latin typeface="Bell MT" pitchFamily="18" charset="0"/>
            </a:endParaRPr>
          </a:p>
          <a:p>
            <a:pPr>
              <a:buNone/>
            </a:pPr>
            <a:endParaRPr lang="en-US" sz="2200" dirty="0" smtClean="0">
              <a:latin typeface="Bell MT" pitchFamily="18" charset="0"/>
            </a:endParaRPr>
          </a:p>
          <a:p>
            <a:pPr>
              <a:buNone/>
            </a:pPr>
            <a:endParaRPr lang="en-US" sz="2200" dirty="0" smtClean="0">
              <a:latin typeface="Bell MT" pitchFamily="18" charset="0"/>
            </a:endParaRPr>
          </a:p>
          <a:p>
            <a:pPr>
              <a:buNone/>
            </a:pPr>
            <a:r>
              <a:rPr lang="en-US" sz="2200" dirty="0" smtClean="0">
                <a:latin typeface="Bell MT" pitchFamily="18" charset="0"/>
              </a:rPr>
              <a:t>@atomic public interface </a:t>
            </a:r>
            <a:r>
              <a:rPr lang="en-US" sz="2200" dirty="0" err="1" smtClean="0">
                <a:latin typeface="Bell MT" pitchFamily="18" charset="0"/>
              </a:rPr>
              <a:t>INode</a:t>
            </a:r>
            <a:r>
              <a:rPr lang="en-US" sz="2200" dirty="0" smtClean="0">
                <a:latin typeface="Bell MT" pitchFamily="18" charset="0"/>
              </a:rPr>
              <a:t>{</a:t>
            </a:r>
          </a:p>
          <a:p>
            <a:pPr>
              <a:buNone/>
            </a:pPr>
            <a:r>
              <a:rPr lang="en-US" sz="2200" dirty="0" smtClean="0">
                <a:latin typeface="Bell MT" pitchFamily="18" charset="0"/>
              </a:rPr>
              <a:t>	</a:t>
            </a:r>
            <a:r>
              <a:rPr lang="en-US" sz="2200" dirty="0" err="1" smtClean="0">
                <a:latin typeface="Bell MT" pitchFamily="18" charset="0"/>
              </a:rPr>
              <a:t>int</a:t>
            </a:r>
            <a:r>
              <a:rPr lang="en-US" sz="2200" dirty="0" smtClean="0">
                <a:latin typeface="Bell MT" pitchFamily="18" charset="0"/>
              </a:rPr>
              <a:t> </a:t>
            </a:r>
            <a:r>
              <a:rPr lang="en-US" sz="2200" dirty="0" err="1" smtClean="0">
                <a:latin typeface="Bell MT" pitchFamily="18" charset="0"/>
              </a:rPr>
              <a:t>getValue</a:t>
            </a:r>
            <a:r>
              <a:rPr lang="en-US" sz="2200" dirty="0" smtClean="0">
                <a:latin typeface="Bell MT" pitchFamily="18" charset="0"/>
              </a:rPr>
              <a:t>();</a:t>
            </a:r>
          </a:p>
          <a:p>
            <a:pPr>
              <a:buNone/>
            </a:pPr>
            <a:r>
              <a:rPr lang="en-US" sz="2200" dirty="0" smtClean="0">
                <a:latin typeface="Bell MT" pitchFamily="18" charset="0"/>
              </a:rPr>
              <a:t>	void </a:t>
            </a:r>
            <a:r>
              <a:rPr lang="en-US" sz="2200" dirty="0" err="1" smtClean="0">
                <a:latin typeface="Bell MT" pitchFamily="18" charset="0"/>
              </a:rPr>
              <a:t>setValue</a:t>
            </a:r>
            <a:r>
              <a:rPr lang="en-US" sz="2200" dirty="0" smtClean="0">
                <a:latin typeface="Bell MT" pitchFamily="18" charset="0"/>
              </a:rPr>
              <a:t>(</a:t>
            </a:r>
            <a:r>
              <a:rPr lang="en-US" sz="2200" dirty="0" err="1" smtClean="0">
                <a:latin typeface="Bell MT" pitchFamily="18" charset="0"/>
              </a:rPr>
              <a:t>int</a:t>
            </a:r>
            <a:r>
              <a:rPr lang="en-US" sz="2200" dirty="0" smtClean="0">
                <a:latin typeface="Bell MT" pitchFamily="18" charset="0"/>
              </a:rPr>
              <a:t> value);</a:t>
            </a:r>
          </a:p>
          <a:p>
            <a:pPr>
              <a:buNone/>
            </a:pPr>
            <a:r>
              <a:rPr lang="en-US" sz="2200" dirty="0" smtClean="0">
                <a:latin typeface="Bell MT" pitchFamily="18" charset="0"/>
              </a:rPr>
              <a:t>	</a:t>
            </a:r>
            <a:r>
              <a:rPr lang="en-US" sz="2200" dirty="0" err="1" smtClean="0">
                <a:latin typeface="Bell MT" pitchFamily="18" charset="0"/>
              </a:rPr>
              <a:t>INode</a:t>
            </a:r>
            <a:r>
              <a:rPr lang="en-US" sz="2200" dirty="0" smtClean="0">
                <a:latin typeface="Bell MT" pitchFamily="18" charset="0"/>
              </a:rPr>
              <a:t> </a:t>
            </a:r>
            <a:r>
              <a:rPr lang="en-US" sz="2200" dirty="0" err="1" smtClean="0">
                <a:latin typeface="Bell MT" pitchFamily="18" charset="0"/>
              </a:rPr>
              <a:t>getNext</a:t>
            </a:r>
            <a:r>
              <a:rPr lang="en-US" sz="2200" dirty="0" smtClean="0">
                <a:latin typeface="Bell MT" pitchFamily="18" charset="0"/>
              </a:rPr>
              <a:t>();</a:t>
            </a:r>
          </a:p>
          <a:p>
            <a:pPr>
              <a:buNone/>
            </a:pPr>
            <a:r>
              <a:rPr lang="en-US" sz="2200" dirty="0" smtClean="0">
                <a:latin typeface="Bell MT" pitchFamily="18" charset="0"/>
              </a:rPr>
              <a:t>	void </a:t>
            </a:r>
            <a:r>
              <a:rPr lang="en-US" sz="2200" dirty="0" err="1" smtClean="0">
                <a:latin typeface="Bell MT" pitchFamily="18" charset="0"/>
              </a:rPr>
              <a:t>setNext</a:t>
            </a:r>
            <a:r>
              <a:rPr lang="en-US" sz="2200" dirty="0" smtClean="0">
                <a:latin typeface="Bell MT" pitchFamily="18" charset="0"/>
              </a:rPr>
              <a:t>(</a:t>
            </a:r>
            <a:r>
              <a:rPr lang="en-US" sz="2200" dirty="0" err="1" smtClean="0">
                <a:latin typeface="Bell MT" pitchFamily="18" charset="0"/>
              </a:rPr>
              <a:t>INode</a:t>
            </a:r>
            <a:r>
              <a:rPr lang="en-US" sz="2200" dirty="0" smtClean="0">
                <a:latin typeface="Bell MT" pitchFamily="18" charset="0"/>
              </a:rPr>
              <a:t> value);</a:t>
            </a:r>
          </a:p>
          <a:p>
            <a:pPr>
              <a:buNone/>
            </a:pPr>
            <a:r>
              <a:rPr lang="en-US" sz="2200" dirty="0" smtClean="0">
                <a:latin typeface="Bell MT" pitchFamily="18" charset="0"/>
              </a:rPr>
              <a:t>	…</a:t>
            </a:r>
          </a:p>
          <a:p>
            <a:pPr>
              <a:buNone/>
            </a:pPr>
            <a:r>
              <a:rPr lang="en-US" sz="2200" dirty="0" smtClean="0">
                <a:latin typeface="Bell MT" pitchFamily="18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Transactional Factory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Atomic interface is passed to a transactional factory </a:t>
            </a:r>
            <a:r>
              <a:rPr lang="en-US" dirty="0" smtClean="0"/>
              <a:t>constructor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Use specific methods to create class implementing the interface</a:t>
            </a:r>
          </a:p>
          <a:p>
            <a:endParaRPr lang="en-US" dirty="0" smtClean="0"/>
          </a:p>
          <a:p>
            <a:r>
              <a:rPr lang="en-US" dirty="0" smtClean="0"/>
              <a:t>The factory then creates instances of the class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en-US" sz="2200" dirty="0" smtClean="0">
              <a:latin typeface="Bell MT" pitchFamily="18" charset="0"/>
            </a:endParaRPr>
          </a:p>
          <a:p>
            <a:pPr>
              <a:buNone/>
            </a:pPr>
            <a:endParaRPr lang="en-US" sz="2200" dirty="0" smtClean="0">
              <a:latin typeface="Bell MT" pitchFamily="18" charset="0"/>
            </a:endParaRPr>
          </a:p>
          <a:p>
            <a:pPr>
              <a:buNone/>
            </a:pPr>
            <a:endParaRPr lang="en-US" sz="2200" dirty="0" smtClean="0">
              <a:latin typeface="Bell MT" pitchFamily="18" charset="0"/>
            </a:endParaRPr>
          </a:p>
          <a:p>
            <a:pPr>
              <a:buNone/>
            </a:pPr>
            <a:endParaRPr lang="en-US" sz="2200" dirty="0" smtClean="0">
              <a:latin typeface="Bell MT" pitchFamily="18" charset="0"/>
            </a:endParaRPr>
          </a:p>
          <a:p>
            <a:pPr>
              <a:buNone/>
            </a:pPr>
            <a:r>
              <a:rPr lang="en-US" sz="2200" dirty="0" smtClean="0">
                <a:latin typeface="Bell MT" pitchFamily="18" charset="0"/>
              </a:rPr>
              <a:t>Factory&lt;</a:t>
            </a:r>
            <a:r>
              <a:rPr lang="en-US" sz="2200" dirty="0" err="1" smtClean="0">
                <a:latin typeface="Bell MT" pitchFamily="18" charset="0"/>
              </a:rPr>
              <a:t>INode</a:t>
            </a:r>
            <a:r>
              <a:rPr lang="en-US" sz="2200" dirty="0" smtClean="0">
                <a:latin typeface="Bell MT" pitchFamily="18" charset="0"/>
              </a:rPr>
              <a:t>&gt; factory = dstm2.Thread.makeFactory</a:t>
            </a:r>
          </a:p>
          <a:p>
            <a:pPr>
              <a:buNone/>
            </a:pPr>
            <a:r>
              <a:rPr lang="en-US" sz="2200" dirty="0" smtClean="0">
                <a:latin typeface="Bell MT" pitchFamily="18" charset="0"/>
              </a:rPr>
              <a:t>	(</a:t>
            </a:r>
            <a:r>
              <a:rPr lang="en-US" sz="2200" dirty="0" err="1" smtClean="0">
                <a:latin typeface="Bell MT" pitchFamily="18" charset="0"/>
              </a:rPr>
              <a:t>INode.class</a:t>
            </a:r>
            <a:r>
              <a:rPr lang="en-US" sz="2200" dirty="0" smtClean="0">
                <a:latin typeface="Bell MT" pitchFamily="18" charset="0"/>
              </a:rPr>
              <a:t>);</a:t>
            </a:r>
          </a:p>
          <a:p>
            <a:pPr>
              <a:buNone/>
            </a:pPr>
            <a:endParaRPr lang="en-US" sz="2200" dirty="0" smtClean="0">
              <a:latin typeface="Bell MT" pitchFamily="18" charset="0"/>
            </a:endParaRPr>
          </a:p>
          <a:p>
            <a:pPr>
              <a:buNone/>
            </a:pPr>
            <a:r>
              <a:rPr lang="en-US" sz="2200" dirty="0" err="1" smtClean="0">
                <a:latin typeface="Bell MT" pitchFamily="18" charset="0"/>
              </a:rPr>
              <a:t>INode</a:t>
            </a:r>
            <a:r>
              <a:rPr lang="en-US" sz="2200" dirty="0" smtClean="0">
                <a:latin typeface="Bell MT" pitchFamily="18" charset="0"/>
              </a:rPr>
              <a:t> </a:t>
            </a:r>
            <a:r>
              <a:rPr lang="en-US" sz="2200" dirty="0" err="1" smtClean="0">
                <a:latin typeface="Bell MT" pitchFamily="18" charset="0"/>
              </a:rPr>
              <a:t>newNode</a:t>
            </a:r>
            <a:r>
              <a:rPr lang="en-US" sz="2200" dirty="0" smtClean="0">
                <a:latin typeface="Bell MT" pitchFamily="18" charset="0"/>
              </a:rPr>
              <a:t> = </a:t>
            </a:r>
            <a:r>
              <a:rPr lang="en-US" sz="2200" dirty="0" err="1" smtClean="0">
                <a:latin typeface="Bell MT" pitchFamily="18" charset="0"/>
              </a:rPr>
              <a:t>factory.create</a:t>
            </a:r>
            <a:r>
              <a:rPr lang="en-US" sz="2200" dirty="0" smtClean="0">
                <a:latin typeface="Bell MT" pitchFamily="18" charset="0"/>
              </a:rPr>
              <a:t>();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Concurrent Access to Shared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17"/>
          <p:cNvSpPr txBox="1">
            <a:spLocks/>
          </p:cNvSpPr>
          <p:nvPr/>
        </p:nvSpPr>
        <p:spPr>
          <a:xfrm>
            <a:off x="1600200" y="2438400"/>
            <a:ext cx="5410200" cy="368776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x[N];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	</a:t>
            </a:r>
            <a:r>
              <a:rPr lang="en-US" sz="3200" dirty="0" err="1" smtClean="0"/>
              <a:t>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N-1</a:t>
            </a:r>
            <a:r>
              <a:rPr lang="en-US" sz="3200" dirty="0" smtClean="0"/>
              <a:t>;			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…  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(</a:t>
            </a:r>
            <a:r>
              <a:rPr lang="en-US" sz="3200" dirty="0" err="1" smtClean="0"/>
              <a:t>i</a:t>
            </a:r>
            <a:r>
              <a:rPr lang="en-US" sz="3200" dirty="0" smtClean="0"/>
              <a:t> &lt; N){		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	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r>
              <a:rPr lang="en-US" sz="3200" noProof="0" dirty="0" smtClean="0"/>
              <a:t>i</a:t>
            </a:r>
            <a:r>
              <a:rPr lang="en-US" sz="3200" dirty="0" smtClean="0"/>
              <a:t> := i+1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	    x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lang="en-US" sz="3200" dirty="0" err="1" smtClean="0"/>
              <a:t>i</a:t>
            </a:r>
            <a:r>
              <a:rPr lang="en-US" sz="3200" dirty="0" smtClean="0"/>
              <a:t>;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81200" y="2133600"/>
            <a:ext cx="1295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105400" y="2133600"/>
            <a:ext cx="1295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ghtning Bolt 7"/>
          <p:cNvSpPr/>
          <p:nvPr/>
        </p:nvSpPr>
        <p:spPr>
          <a:xfrm>
            <a:off x="3505200" y="4953000"/>
            <a:ext cx="990600" cy="762000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6000" y="15634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T1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16002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T2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Atomic Interface and Transactional Factory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Semantics </a:t>
            </a:r>
            <a:r>
              <a:rPr lang="en-US" dirty="0" smtClean="0"/>
              <a:t>of get and set is clear</a:t>
            </a:r>
          </a:p>
          <a:p>
            <a:endParaRPr lang="en-US" dirty="0" smtClean="0"/>
          </a:p>
          <a:p>
            <a:r>
              <a:rPr lang="en-US" dirty="0" smtClean="0"/>
              <a:t>Each factory is free to provide its own implementation for the methods declared</a:t>
            </a:r>
          </a:p>
          <a:p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600" dirty="0" smtClean="0">
                <a:latin typeface="Bell MT" pitchFamily="18" charset="0"/>
              </a:rPr>
              <a:t>@atomic public interface </a:t>
            </a:r>
            <a:r>
              <a:rPr lang="en-US" sz="2600" dirty="0" err="1" smtClean="0">
                <a:latin typeface="Bell MT" pitchFamily="18" charset="0"/>
              </a:rPr>
              <a:t>INode</a:t>
            </a:r>
            <a:r>
              <a:rPr lang="en-US" sz="2600" dirty="0" smtClean="0">
                <a:latin typeface="Bell MT" pitchFamily="18" charset="0"/>
              </a:rPr>
              <a:t>{</a:t>
            </a:r>
          </a:p>
          <a:p>
            <a:pPr>
              <a:buNone/>
            </a:pPr>
            <a:r>
              <a:rPr lang="en-US" sz="2600" dirty="0" smtClean="0">
                <a:latin typeface="Bell MT" pitchFamily="18" charset="0"/>
              </a:rPr>
              <a:t>	</a:t>
            </a:r>
            <a:r>
              <a:rPr lang="en-US" sz="2600" dirty="0" err="1" smtClean="0">
                <a:latin typeface="Bell MT" pitchFamily="18" charset="0"/>
              </a:rPr>
              <a:t>int</a:t>
            </a:r>
            <a:r>
              <a:rPr lang="en-US" sz="2600" dirty="0" smtClean="0">
                <a:latin typeface="Bell MT" pitchFamily="18" charset="0"/>
              </a:rPr>
              <a:t> </a:t>
            </a:r>
            <a:r>
              <a:rPr lang="en-US" sz="2600" dirty="0" err="1" smtClean="0">
                <a:latin typeface="Bell MT" pitchFamily="18" charset="0"/>
              </a:rPr>
              <a:t>getValue</a:t>
            </a:r>
            <a:r>
              <a:rPr lang="en-US" sz="2600" dirty="0" smtClean="0">
                <a:latin typeface="Bell MT" pitchFamily="18" charset="0"/>
              </a:rPr>
              <a:t>();</a:t>
            </a:r>
          </a:p>
          <a:p>
            <a:pPr>
              <a:buNone/>
            </a:pPr>
            <a:r>
              <a:rPr lang="en-US" sz="2600" dirty="0" smtClean="0">
                <a:latin typeface="Bell MT" pitchFamily="18" charset="0"/>
              </a:rPr>
              <a:t>	void </a:t>
            </a:r>
            <a:r>
              <a:rPr lang="en-US" sz="2600" dirty="0" err="1" smtClean="0">
                <a:latin typeface="Bell MT" pitchFamily="18" charset="0"/>
              </a:rPr>
              <a:t>setValue</a:t>
            </a:r>
            <a:r>
              <a:rPr lang="en-US" sz="2600" dirty="0" smtClean="0">
                <a:latin typeface="Bell MT" pitchFamily="18" charset="0"/>
              </a:rPr>
              <a:t>(</a:t>
            </a:r>
            <a:r>
              <a:rPr lang="en-US" sz="2600" dirty="0" err="1" smtClean="0">
                <a:latin typeface="Bell MT" pitchFamily="18" charset="0"/>
              </a:rPr>
              <a:t>int</a:t>
            </a:r>
            <a:r>
              <a:rPr lang="en-US" sz="2600" dirty="0" smtClean="0">
                <a:latin typeface="Bell MT" pitchFamily="18" charset="0"/>
              </a:rPr>
              <a:t> value);</a:t>
            </a:r>
          </a:p>
          <a:p>
            <a:pPr>
              <a:buNone/>
            </a:pPr>
            <a:r>
              <a:rPr lang="en-US" sz="2600" dirty="0" smtClean="0">
                <a:latin typeface="Bell MT" pitchFamily="18" charset="0"/>
              </a:rPr>
              <a:t>	</a:t>
            </a:r>
            <a:r>
              <a:rPr lang="en-US" sz="2600" dirty="0" err="1" smtClean="0">
                <a:latin typeface="Bell MT" pitchFamily="18" charset="0"/>
              </a:rPr>
              <a:t>INode</a:t>
            </a:r>
            <a:r>
              <a:rPr lang="en-US" sz="2600" dirty="0" smtClean="0">
                <a:latin typeface="Bell MT" pitchFamily="18" charset="0"/>
              </a:rPr>
              <a:t> </a:t>
            </a:r>
            <a:r>
              <a:rPr lang="en-US" sz="2600" dirty="0" err="1" smtClean="0">
                <a:latin typeface="Bell MT" pitchFamily="18" charset="0"/>
              </a:rPr>
              <a:t>getNext</a:t>
            </a:r>
            <a:r>
              <a:rPr lang="en-US" sz="2600" dirty="0" smtClean="0">
                <a:latin typeface="Bell MT" pitchFamily="18" charset="0"/>
              </a:rPr>
              <a:t>();</a:t>
            </a:r>
          </a:p>
          <a:p>
            <a:pPr>
              <a:buNone/>
            </a:pPr>
            <a:r>
              <a:rPr lang="en-US" sz="2600" dirty="0" smtClean="0">
                <a:latin typeface="Bell MT" pitchFamily="18" charset="0"/>
              </a:rPr>
              <a:t>	void </a:t>
            </a:r>
            <a:r>
              <a:rPr lang="en-US" sz="2600" dirty="0" err="1" smtClean="0">
                <a:latin typeface="Bell MT" pitchFamily="18" charset="0"/>
              </a:rPr>
              <a:t>setNext</a:t>
            </a:r>
            <a:r>
              <a:rPr lang="en-US" sz="2600" dirty="0" smtClean="0">
                <a:latin typeface="Bell MT" pitchFamily="18" charset="0"/>
              </a:rPr>
              <a:t>(</a:t>
            </a:r>
            <a:r>
              <a:rPr lang="en-US" sz="2600" dirty="0" err="1" smtClean="0">
                <a:latin typeface="Bell MT" pitchFamily="18" charset="0"/>
              </a:rPr>
              <a:t>INode</a:t>
            </a:r>
            <a:r>
              <a:rPr lang="en-US" sz="2600" dirty="0" smtClean="0">
                <a:latin typeface="Bell MT" pitchFamily="18" charset="0"/>
              </a:rPr>
              <a:t> value);</a:t>
            </a:r>
          </a:p>
          <a:p>
            <a:pPr>
              <a:buNone/>
            </a:pPr>
            <a:r>
              <a:rPr lang="en-US" sz="2600" dirty="0" smtClean="0">
                <a:latin typeface="Bell MT" pitchFamily="18" charset="0"/>
              </a:rPr>
              <a:t>	…</a:t>
            </a:r>
          </a:p>
          <a:p>
            <a:pPr>
              <a:buNone/>
            </a:pPr>
            <a:r>
              <a:rPr lang="en-US" sz="2600" dirty="0" smtClean="0">
                <a:latin typeface="Bell MT" pitchFamily="18" charset="0"/>
              </a:rPr>
              <a:t>}</a:t>
            </a:r>
          </a:p>
          <a:p>
            <a:pPr>
              <a:buNone/>
            </a:pPr>
            <a:endParaRPr lang="en-US" sz="2600" dirty="0" smtClean="0">
              <a:latin typeface="Bell MT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Bell MT" pitchFamily="18" charset="0"/>
              </a:rPr>
              <a:t>Factory&lt;</a:t>
            </a:r>
            <a:r>
              <a:rPr lang="en-US" sz="2600" dirty="0" err="1" smtClean="0">
                <a:latin typeface="Bell MT" pitchFamily="18" charset="0"/>
              </a:rPr>
              <a:t>INode</a:t>
            </a:r>
            <a:r>
              <a:rPr lang="en-US" sz="2600" dirty="0" smtClean="0">
                <a:latin typeface="Bell MT" pitchFamily="18" charset="0"/>
              </a:rPr>
              <a:t>&gt; factory = dstm2.Thread.makeFactory (</a:t>
            </a:r>
            <a:r>
              <a:rPr lang="en-US" sz="2600" dirty="0" err="1" smtClean="0">
                <a:latin typeface="Bell MT" pitchFamily="18" charset="0"/>
              </a:rPr>
              <a:t>INode.class</a:t>
            </a:r>
            <a:r>
              <a:rPr lang="en-US" sz="2600" dirty="0" smtClean="0">
                <a:latin typeface="Bell MT" pitchFamily="18" charset="0"/>
              </a:rPr>
              <a:t>);</a:t>
            </a:r>
          </a:p>
          <a:p>
            <a:pPr>
              <a:buNone/>
            </a:pPr>
            <a:endParaRPr lang="en-US" sz="2600" dirty="0" smtClean="0">
              <a:latin typeface="Bell MT" pitchFamily="18" charset="0"/>
            </a:endParaRPr>
          </a:p>
          <a:p>
            <a:pPr>
              <a:buNone/>
            </a:pPr>
            <a:r>
              <a:rPr lang="en-US" sz="2600" dirty="0" err="1" smtClean="0">
                <a:latin typeface="Bell MT" pitchFamily="18" charset="0"/>
              </a:rPr>
              <a:t>INode</a:t>
            </a:r>
            <a:r>
              <a:rPr lang="en-US" sz="2600" dirty="0" smtClean="0">
                <a:latin typeface="Bell MT" pitchFamily="18" charset="0"/>
              </a:rPr>
              <a:t> </a:t>
            </a:r>
            <a:r>
              <a:rPr lang="en-US" sz="2600" dirty="0" err="1" smtClean="0">
                <a:latin typeface="Bell MT" pitchFamily="18" charset="0"/>
              </a:rPr>
              <a:t>newNode</a:t>
            </a:r>
            <a:r>
              <a:rPr lang="en-US" sz="2600" dirty="0" smtClean="0">
                <a:latin typeface="Bell MT" pitchFamily="18" charset="0"/>
              </a:rPr>
              <a:t> = </a:t>
            </a:r>
            <a:r>
              <a:rPr lang="en-US" sz="2600" dirty="0" err="1" smtClean="0">
                <a:latin typeface="Bell MT" pitchFamily="18" charset="0"/>
              </a:rPr>
              <a:t>factory.create</a:t>
            </a:r>
            <a:r>
              <a:rPr lang="en-US" sz="2600" dirty="0" smtClean="0">
                <a:latin typeface="Bell MT" pitchFamily="18" charset="0"/>
              </a:rPr>
              <a:t>();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Obstruction-Free Factory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19200" y="2754868"/>
            <a:ext cx="685800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67000" y="1916668"/>
            <a:ext cx="15240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667000" y="2221468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67000" y="2526268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667000" y="3669268"/>
            <a:ext cx="15240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667000" y="3974068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67000" y="4278868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334000" y="1688068"/>
            <a:ext cx="12954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410200" y="3669268"/>
            <a:ext cx="12954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5" idx="7"/>
            <a:endCxn id="6" idx="1"/>
          </p:cNvCxnSpPr>
          <p:nvPr/>
        </p:nvCxnSpPr>
        <p:spPr>
          <a:xfrm rot="5400000" flipH="1" flipV="1">
            <a:off x="1995067" y="2183369"/>
            <a:ext cx="481433" cy="8624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5"/>
            <a:endCxn id="9" idx="1"/>
          </p:cNvCxnSpPr>
          <p:nvPr/>
        </p:nvCxnSpPr>
        <p:spPr>
          <a:xfrm rot="16200000" flipH="1">
            <a:off x="1842667" y="3302134"/>
            <a:ext cx="786233" cy="862433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2" idx="2"/>
          </p:cNvCxnSpPr>
          <p:nvPr/>
        </p:nvCxnSpPr>
        <p:spPr>
          <a:xfrm flipV="1">
            <a:off x="4191000" y="1878568"/>
            <a:ext cx="1143000" cy="1905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5334000" y="2221468"/>
            <a:ext cx="12954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6" idx="3"/>
            <a:endCxn id="17" idx="1"/>
          </p:cNvCxnSpPr>
          <p:nvPr/>
        </p:nvCxnSpPr>
        <p:spPr>
          <a:xfrm>
            <a:off x="4191000" y="2373868"/>
            <a:ext cx="1143000" cy="1143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5334000" y="2907268"/>
            <a:ext cx="12954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endCxn id="19" idx="1"/>
          </p:cNvCxnSpPr>
          <p:nvPr/>
        </p:nvCxnSpPr>
        <p:spPr>
          <a:xfrm>
            <a:off x="4191000" y="2678668"/>
            <a:ext cx="1143000" cy="4953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3" idx="2"/>
          </p:cNvCxnSpPr>
          <p:nvPr/>
        </p:nvCxnSpPr>
        <p:spPr>
          <a:xfrm>
            <a:off x="4191000" y="3821668"/>
            <a:ext cx="1219200" cy="38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5410200" y="4126468"/>
            <a:ext cx="12954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54368" y="291606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19400" y="45836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newLocator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819400" y="28310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oldLocator</a:t>
            </a:r>
            <a:endParaRPr lang="en-US" dirty="0"/>
          </a:p>
        </p:txBody>
      </p:sp>
      <p:cxnSp>
        <p:nvCxnSpPr>
          <p:cNvPr id="26" name="Curved Connector 25"/>
          <p:cNvCxnSpPr/>
          <p:nvPr/>
        </p:nvCxnSpPr>
        <p:spPr>
          <a:xfrm rot="5400000" flipH="1" flipV="1">
            <a:off x="3848100" y="2945368"/>
            <a:ext cx="1828800" cy="1143000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2" idx="1"/>
          </p:cNvCxnSpPr>
          <p:nvPr/>
        </p:nvCxnSpPr>
        <p:spPr>
          <a:xfrm>
            <a:off x="4191000" y="4050268"/>
            <a:ext cx="1219200" cy="3429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17" idx="3"/>
            <a:endCxn id="22" idx="3"/>
          </p:cNvCxnSpPr>
          <p:nvPr/>
        </p:nvCxnSpPr>
        <p:spPr>
          <a:xfrm>
            <a:off x="6629400" y="2488168"/>
            <a:ext cx="76200" cy="1905000"/>
          </a:xfrm>
          <a:prstGeom prst="curvedConnector3">
            <a:avLst>
              <a:gd name="adj1" fmla="val 400000"/>
            </a:avLst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819400" y="249402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ld object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819400" y="217164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object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36984" y="189029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828192" y="424955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ld object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828192" y="392717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object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845776" y="364582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433648" y="1688068"/>
            <a:ext cx="1957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B(commit)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715000" y="36692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A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705600" y="23738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Obstruction-Free Factory 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Invisible reads</a:t>
            </a:r>
          </a:p>
          <a:p>
            <a:pPr lvl="1"/>
            <a:r>
              <a:rPr lang="en-US" dirty="0" smtClean="0"/>
              <a:t>At commit time, a transaction must validate itself</a:t>
            </a:r>
          </a:p>
          <a:p>
            <a:pPr lvl="2"/>
            <a:r>
              <a:rPr lang="en-US" dirty="0" smtClean="0"/>
              <a:t>Checks that the versions read are still current</a:t>
            </a:r>
          </a:p>
          <a:p>
            <a:r>
              <a:rPr lang="en-US" dirty="0" smtClean="0"/>
              <a:t>Visible reads</a:t>
            </a:r>
          </a:p>
          <a:p>
            <a:pPr lvl="1"/>
            <a:r>
              <a:rPr lang="en-US" dirty="0" smtClean="0"/>
              <a:t>Each object maintains a list of reader transactions descriptors</a:t>
            </a:r>
          </a:p>
          <a:p>
            <a:pPr lvl="1"/>
            <a:r>
              <a:rPr lang="en-US" dirty="0" smtClean="0"/>
              <a:t>A transaction intending to modify the object must first abort them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Shadow Factory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419600" y="1789544"/>
            <a:ext cx="15240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4419600" y="2094344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19600" y="2399144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580792" y="236983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field2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580792" y="204744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object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98376" y="176609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field1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4419600" y="2703944"/>
            <a:ext cx="15240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419600" y="3008744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419600" y="3313544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580792" y="296184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field3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98376" y="268049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4419600" y="1484744"/>
            <a:ext cx="1524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580792" y="145543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4419600" y="2094344"/>
            <a:ext cx="1524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419600" y="3313544"/>
            <a:ext cx="1524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419600" y="2703944"/>
            <a:ext cx="1524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4580792" y="328423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shadow3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590472" y="268559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shadow2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90472" y="207587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shadow1</a:t>
            </a:r>
          </a:p>
        </p:txBody>
      </p:sp>
      <p:cxnSp>
        <p:nvCxnSpPr>
          <p:cNvPr id="52" name="Straight Arrow Connector 51"/>
          <p:cNvCxnSpPr>
            <a:stCxn id="44" idx="3"/>
          </p:cNvCxnSpPr>
          <p:nvPr/>
        </p:nvCxnSpPr>
        <p:spPr>
          <a:xfrm>
            <a:off x="5943600" y="1637144"/>
            <a:ext cx="762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6702936" y="1447800"/>
            <a:ext cx="12954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6726384" y="1447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committed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4419600" y="4308180"/>
            <a:ext cx="15240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77"/>
          <p:cNvCxnSpPr/>
          <p:nvPr/>
        </p:nvCxnSpPr>
        <p:spPr>
          <a:xfrm>
            <a:off x="4419600" y="461298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4419600" y="491778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580792" y="48884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field2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4580792" y="456608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object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598376" y="428473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field1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4419600" y="5222580"/>
            <a:ext cx="15240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Connector 83"/>
          <p:cNvCxnSpPr/>
          <p:nvPr/>
        </p:nvCxnSpPr>
        <p:spPr>
          <a:xfrm>
            <a:off x="4419600" y="552738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419600" y="583218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4580792" y="548048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field3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598376" y="519913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4419600" y="4003380"/>
            <a:ext cx="1524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4580792" y="39740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4419600" y="4612980"/>
            <a:ext cx="1524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4419600" y="5832180"/>
            <a:ext cx="1524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419600" y="5222580"/>
            <a:ext cx="1524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4580792" y="58028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shadow3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4590472" y="520422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shadow2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590472" y="459450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shadow1</a:t>
            </a:r>
          </a:p>
        </p:txBody>
      </p:sp>
      <p:cxnSp>
        <p:nvCxnSpPr>
          <p:cNvPr id="96" name="Straight Arrow Connector 95"/>
          <p:cNvCxnSpPr>
            <a:stCxn id="88" idx="3"/>
          </p:cNvCxnSpPr>
          <p:nvPr/>
        </p:nvCxnSpPr>
        <p:spPr>
          <a:xfrm>
            <a:off x="5943600" y="4155780"/>
            <a:ext cx="762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6702936" y="3966436"/>
            <a:ext cx="12954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6726384" y="396643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aborted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2667000"/>
            <a:ext cx="36195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" name="Curved Left Arrow 101"/>
          <p:cNvSpPr/>
          <p:nvPr/>
        </p:nvSpPr>
        <p:spPr>
          <a:xfrm>
            <a:off x="5943600" y="1905000"/>
            <a:ext cx="228600" cy="381000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3" name="Curved Left Arrow 102"/>
          <p:cNvSpPr/>
          <p:nvPr/>
        </p:nvSpPr>
        <p:spPr>
          <a:xfrm>
            <a:off x="5943600" y="2514600"/>
            <a:ext cx="228600" cy="381000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" name="Curved Left Arrow 103"/>
          <p:cNvSpPr/>
          <p:nvPr/>
        </p:nvSpPr>
        <p:spPr>
          <a:xfrm>
            <a:off x="5943600" y="3124200"/>
            <a:ext cx="228600" cy="381000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324600" y="2286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6477000" y="4876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restore</a:t>
            </a:r>
            <a:endParaRPr lang="en-US" dirty="0"/>
          </a:p>
        </p:txBody>
      </p:sp>
      <p:sp>
        <p:nvSpPr>
          <p:cNvPr id="109" name="Curved Left Arrow 108"/>
          <p:cNvSpPr/>
          <p:nvPr/>
        </p:nvSpPr>
        <p:spPr>
          <a:xfrm>
            <a:off x="5962072" y="5638800"/>
            <a:ext cx="228600" cy="381000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Curved Left Arrow 109"/>
          <p:cNvSpPr/>
          <p:nvPr/>
        </p:nvSpPr>
        <p:spPr>
          <a:xfrm>
            <a:off x="5962072" y="5029200"/>
            <a:ext cx="228600" cy="381000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urved Left Arrow 110"/>
          <p:cNvSpPr/>
          <p:nvPr/>
        </p:nvSpPr>
        <p:spPr>
          <a:xfrm>
            <a:off x="5962072" y="4419600"/>
            <a:ext cx="228600" cy="381000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DSTM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28600" y="2174875"/>
            <a:ext cx="4419600" cy="3951288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  <a:defRPr/>
            </a:pPr>
            <a:r>
              <a:rPr lang="en-US" sz="2000" dirty="0" smtClean="0">
                <a:latin typeface="Bell MT" pitchFamily="18" charset="0"/>
              </a:rPr>
              <a:t>public </a:t>
            </a:r>
            <a:r>
              <a:rPr lang="en-US" sz="2000" dirty="0" err="1" smtClean="0">
                <a:latin typeface="Bell MT" pitchFamily="18" charset="0"/>
              </a:rPr>
              <a:t>boolean</a:t>
            </a:r>
            <a:r>
              <a:rPr lang="en-US" sz="2000" dirty="0" smtClean="0">
                <a:latin typeface="Bell MT" pitchFamily="18" charset="0"/>
              </a:rPr>
              <a:t> insert (</a:t>
            </a:r>
            <a:r>
              <a:rPr lang="en-US" sz="2000" dirty="0" err="1" smtClean="0">
                <a:latin typeface="Bell MT" pitchFamily="18" charset="0"/>
              </a:rPr>
              <a:t>int</a:t>
            </a:r>
            <a:r>
              <a:rPr lang="en-US" sz="2000" dirty="0" smtClean="0">
                <a:latin typeface="Bell MT" pitchFamily="18" charset="0"/>
              </a:rPr>
              <a:t> v){</a:t>
            </a:r>
          </a:p>
          <a:p>
            <a:pPr lvl="0">
              <a:buNone/>
              <a:defRPr/>
            </a:pPr>
            <a:r>
              <a:rPr lang="en-US" sz="2000" dirty="0" smtClean="0">
                <a:latin typeface="Bell MT" pitchFamily="18" charset="0"/>
              </a:rPr>
              <a:t>	…</a:t>
            </a:r>
          </a:p>
          <a:p>
            <a:pPr lvl="0">
              <a:buNone/>
              <a:defRPr/>
            </a:pPr>
            <a:endParaRPr lang="en-US" sz="2000" dirty="0" smtClean="0">
              <a:latin typeface="Bell MT" pitchFamily="18" charset="0"/>
            </a:endParaRPr>
          </a:p>
          <a:p>
            <a:pPr lvl="0">
              <a:buNone/>
              <a:defRPr/>
            </a:pPr>
            <a:r>
              <a:rPr lang="en-US" sz="2000" dirty="0" smtClean="0">
                <a:latin typeface="Bell MT" pitchFamily="18" charset="0"/>
              </a:rPr>
              <a:t>	</a:t>
            </a:r>
            <a:r>
              <a:rPr lang="en-US" sz="2000" dirty="0" err="1" smtClean="0">
                <a:latin typeface="Bell MT" pitchFamily="18" charset="0"/>
              </a:rPr>
              <a:t>TMThread</a:t>
            </a:r>
            <a:r>
              <a:rPr lang="en-US" sz="2000" dirty="0" smtClean="0">
                <a:latin typeface="Bell MT" pitchFamily="18" charset="0"/>
              </a:rPr>
              <a:t> thread = 	(</a:t>
            </a:r>
            <a:r>
              <a:rPr lang="en-US" sz="2000" dirty="0" err="1" smtClean="0">
                <a:latin typeface="Bell MT" pitchFamily="18" charset="0"/>
              </a:rPr>
              <a:t>TMThread</a:t>
            </a:r>
            <a:r>
              <a:rPr lang="en-US" sz="2000" dirty="0" smtClean="0">
                <a:latin typeface="Bell MT" pitchFamily="18" charset="0"/>
              </a:rPr>
              <a:t>)</a:t>
            </a:r>
            <a:r>
              <a:rPr lang="en-US" sz="2000" dirty="0" err="1" smtClean="0">
                <a:latin typeface="Bell MT" pitchFamily="18" charset="0"/>
              </a:rPr>
              <a:t>thread.currentThread</a:t>
            </a:r>
            <a:r>
              <a:rPr lang="en-US" sz="2000" dirty="0" smtClean="0">
                <a:latin typeface="Bell MT" pitchFamily="18" charset="0"/>
              </a:rPr>
              <a:t>();</a:t>
            </a:r>
          </a:p>
          <a:p>
            <a:pPr lvl="0">
              <a:buNone/>
              <a:defRPr/>
            </a:pPr>
            <a:endParaRPr lang="en-US" sz="2000" dirty="0" smtClean="0">
              <a:latin typeface="Bell MT" pitchFamily="18" charset="0"/>
            </a:endParaRPr>
          </a:p>
          <a:p>
            <a:pPr lvl="0">
              <a:buNone/>
              <a:defRPr/>
            </a:pPr>
            <a:r>
              <a:rPr lang="en-US" sz="2000" dirty="0" smtClean="0">
                <a:latin typeface="Bell MT" pitchFamily="18" charset="0"/>
              </a:rPr>
              <a:t>	while(true){</a:t>
            </a:r>
          </a:p>
          <a:p>
            <a:pPr lvl="0">
              <a:buNone/>
              <a:defRPr/>
            </a:pPr>
            <a:r>
              <a:rPr lang="en-US" sz="2000" dirty="0" smtClean="0">
                <a:latin typeface="Bell MT" pitchFamily="18" charset="0"/>
              </a:rPr>
              <a:t>		</a:t>
            </a:r>
            <a:r>
              <a:rPr lang="en-US" sz="2000" dirty="0" err="1" smtClean="0">
                <a:latin typeface="Bell MT" pitchFamily="18" charset="0"/>
              </a:rPr>
              <a:t>thread.</a:t>
            </a:r>
            <a:r>
              <a:rPr lang="en-US" sz="2000" b="1" dirty="0" err="1" smtClean="0">
                <a:latin typeface="Bell MT" pitchFamily="18" charset="0"/>
              </a:rPr>
              <a:t>beginTransaction</a:t>
            </a:r>
            <a:r>
              <a:rPr lang="en-US" sz="2000" dirty="0" smtClean="0">
                <a:latin typeface="Bell MT" pitchFamily="18" charset="0"/>
              </a:rPr>
              <a:t>();</a:t>
            </a:r>
          </a:p>
          <a:p>
            <a:pPr lvl="0">
              <a:buNone/>
              <a:defRPr/>
            </a:pPr>
            <a:r>
              <a:rPr lang="en-US" sz="2000" dirty="0" smtClean="0">
                <a:latin typeface="Bell MT" pitchFamily="18" charset="0"/>
              </a:rPr>
              <a:t>		try{</a:t>
            </a:r>
          </a:p>
          <a:p>
            <a:pPr lvl="0">
              <a:buNone/>
              <a:defRPr/>
            </a:pPr>
            <a:r>
              <a:rPr lang="en-US" sz="2000" dirty="0" smtClean="0">
                <a:latin typeface="Bell MT" pitchFamily="18" charset="0"/>
              </a:rPr>
              <a:t>			…</a:t>
            </a:r>
          </a:p>
          <a:p>
            <a:pPr lvl="0">
              <a:buNone/>
              <a:defRPr/>
            </a:pPr>
            <a:r>
              <a:rPr lang="en-US" sz="2000" dirty="0" smtClean="0">
                <a:latin typeface="Bell MT" pitchFamily="18" charset="0"/>
              </a:rPr>
              <a:t>		} catch (Denied d){}</a:t>
            </a:r>
          </a:p>
          <a:p>
            <a:pPr lvl="0">
              <a:buNone/>
              <a:defRPr/>
            </a:pPr>
            <a:r>
              <a:rPr lang="en-US" sz="2000" dirty="0" smtClean="0">
                <a:latin typeface="Bell MT" pitchFamily="18" charset="0"/>
              </a:rPr>
              <a:t>		if (</a:t>
            </a:r>
            <a:r>
              <a:rPr lang="en-US" sz="2000" dirty="0" err="1" smtClean="0">
                <a:latin typeface="Bell MT" pitchFamily="18" charset="0"/>
              </a:rPr>
              <a:t>thread.</a:t>
            </a:r>
            <a:r>
              <a:rPr lang="en-US" sz="2000" b="1" dirty="0" err="1" smtClean="0">
                <a:latin typeface="Bell MT" pitchFamily="18" charset="0"/>
              </a:rPr>
              <a:t>commitTransaction</a:t>
            </a:r>
            <a:r>
              <a:rPr lang="en-US" sz="2000" dirty="0" smtClean="0">
                <a:latin typeface="Bell MT" pitchFamily="18" charset="0"/>
              </a:rPr>
              <a:t>())</a:t>
            </a:r>
          </a:p>
          <a:p>
            <a:pPr lvl="0">
              <a:buNone/>
              <a:defRPr/>
            </a:pPr>
            <a:r>
              <a:rPr lang="en-US" sz="2000" dirty="0" smtClean="0">
                <a:latin typeface="Bell MT" pitchFamily="18" charset="0"/>
              </a:rPr>
              <a:t>			return result;</a:t>
            </a:r>
          </a:p>
          <a:p>
            <a:pPr lvl="0">
              <a:buNone/>
              <a:defRPr/>
            </a:pPr>
            <a:r>
              <a:rPr lang="en-US" sz="2000" dirty="0" smtClean="0">
                <a:latin typeface="Bell MT" pitchFamily="18" charset="0"/>
              </a:rPr>
              <a:t>	}</a:t>
            </a:r>
          </a:p>
          <a:p>
            <a:pPr lvl="0">
              <a:buNone/>
              <a:defRPr/>
            </a:pPr>
            <a:r>
              <a:rPr lang="en-US" sz="2000" dirty="0" smtClean="0">
                <a:latin typeface="Bell MT" pitchFamily="18" charset="0"/>
              </a:rPr>
              <a:t>}</a:t>
            </a:r>
          </a:p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DSTM2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194175" cy="39512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1800" dirty="0" smtClean="0">
                <a:latin typeface="Bell MT" pitchFamily="18" charset="0"/>
              </a:rPr>
              <a:t>result = </a:t>
            </a:r>
            <a:r>
              <a:rPr lang="en-US" sz="1800" dirty="0" err="1" smtClean="0">
                <a:latin typeface="Bell MT" pitchFamily="18" charset="0"/>
              </a:rPr>
              <a:t>Thread.doIt</a:t>
            </a:r>
            <a:r>
              <a:rPr lang="en-US" sz="1800" dirty="0" smtClean="0">
                <a:latin typeface="Bell MT" pitchFamily="18" charset="0"/>
              </a:rPr>
              <a:t> (</a:t>
            </a:r>
            <a:r>
              <a:rPr lang="en-US" sz="1800" b="1" dirty="0" smtClean="0">
                <a:latin typeface="Bell MT" pitchFamily="18" charset="0"/>
              </a:rPr>
              <a:t>new</a:t>
            </a:r>
            <a:r>
              <a:rPr lang="en-US" sz="1800" dirty="0" smtClean="0">
                <a:latin typeface="Bell MT" pitchFamily="18" charset="0"/>
              </a:rPr>
              <a:t> Callable&lt;Boolean&gt;(){</a:t>
            </a:r>
          </a:p>
          <a:p>
            <a:pPr>
              <a:buNone/>
            </a:pPr>
            <a:r>
              <a:rPr lang="en-US" sz="1800" dirty="0" smtClean="0">
                <a:latin typeface="Bell MT" pitchFamily="18" charset="0"/>
              </a:rPr>
              <a:t>	</a:t>
            </a:r>
            <a:r>
              <a:rPr lang="en-US" sz="1800" b="1" dirty="0" smtClean="0">
                <a:latin typeface="Bell MT" pitchFamily="18" charset="0"/>
              </a:rPr>
              <a:t>public</a:t>
            </a:r>
            <a:r>
              <a:rPr lang="en-US" sz="1800" dirty="0" smtClean="0">
                <a:latin typeface="Bell MT" pitchFamily="18" charset="0"/>
              </a:rPr>
              <a:t> </a:t>
            </a:r>
            <a:r>
              <a:rPr lang="en-US" sz="1800" dirty="0" err="1" smtClean="0">
                <a:latin typeface="Bell MT" pitchFamily="18" charset="0"/>
              </a:rPr>
              <a:t>boolean</a:t>
            </a:r>
            <a:r>
              <a:rPr lang="en-US" sz="1800" dirty="0" smtClean="0">
                <a:latin typeface="Bell MT" pitchFamily="18" charset="0"/>
              </a:rPr>
              <a:t> call(){</a:t>
            </a:r>
          </a:p>
          <a:p>
            <a:pPr>
              <a:buNone/>
            </a:pPr>
            <a:r>
              <a:rPr lang="en-US" sz="1800" dirty="0" smtClean="0">
                <a:latin typeface="Bell MT" pitchFamily="18" charset="0"/>
              </a:rPr>
              <a:t>		</a:t>
            </a:r>
            <a:r>
              <a:rPr lang="en-US" sz="1800" b="1" dirty="0" smtClean="0">
                <a:latin typeface="Bell MT" pitchFamily="18" charset="0"/>
              </a:rPr>
              <a:t>return</a:t>
            </a:r>
            <a:r>
              <a:rPr lang="en-US" sz="1800" dirty="0" smtClean="0">
                <a:latin typeface="Bell MT" pitchFamily="18" charset="0"/>
              </a:rPr>
              <a:t> </a:t>
            </a:r>
            <a:r>
              <a:rPr lang="en-US" sz="1800" dirty="0" err="1" smtClean="0">
                <a:latin typeface="Bell MT" pitchFamily="18" charset="0"/>
              </a:rPr>
              <a:t>intSet.insert</a:t>
            </a:r>
            <a:r>
              <a:rPr lang="en-US" sz="1800" dirty="0" smtClean="0">
                <a:latin typeface="Bell MT" pitchFamily="18" charset="0"/>
              </a:rPr>
              <a:t>(v);</a:t>
            </a:r>
          </a:p>
          <a:p>
            <a:pPr>
              <a:buNone/>
            </a:pPr>
            <a:r>
              <a:rPr lang="en-US" sz="1800" dirty="0" smtClean="0">
                <a:latin typeface="Bell MT" pitchFamily="18" charset="0"/>
              </a:rPr>
              <a:t>	}</a:t>
            </a:r>
          </a:p>
          <a:p>
            <a:pPr>
              <a:buNone/>
            </a:pPr>
            <a:r>
              <a:rPr lang="en-US" sz="1800" dirty="0" smtClean="0">
                <a:latin typeface="Bell MT" pitchFamily="18" charset="0"/>
              </a:rPr>
              <a:t>}</a:t>
            </a:r>
          </a:p>
          <a:p>
            <a:pPr>
              <a:buNone/>
            </a:pPr>
            <a:endParaRPr lang="en-US" sz="1800" dirty="0" smtClean="0">
              <a:latin typeface="Bell MT" pitchFamily="18" charset="0"/>
            </a:endParaRPr>
          </a:p>
          <a:p>
            <a:pPr>
              <a:buNone/>
            </a:pPr>
            <a:r>
              <a:rPr lang="en-US" sz="1800" i="1" dirty="0" smtClean="0">
                <a:latin typeface="Bell MT" pitchFamily="18" charset="0"/>
              </a:rPr>
              <a:t>public static &lt;T&gt; </a:t>
            </a:r>
            <a:r>
              <a:rPr lang="en-US" sz="1800" i="1" dirty="0" err="1" smtClean="0">
                <a:latin typeface="Bell MT" pitchFamily="18" charset="0"/>
              </a:rPr>
              <a:t>T</a:t>
            </a:r>
            <a:r>
              <a:rPr lang="en-US" sz="1800" i="1" dirty="0" smtClean="0">
                <a:latin typeface="Bell MT" pitchFamily="18" charset="0"/>
              </a:rPr>
              <a:t> </a:t>
            </a:r>
            <a:r>
              <a:rPr lang="en-US" sz="1800" i="1" dirty="0" err="1" smtClean="0">
                <a:latin typeface="Bell MT" pitchFamily="18" charset="0"/>
              </a:rPr>
              <a:t>doIt</a:t>
            </a:r>
            <a:r>
              <a:rPr lang="en-US" sz="1800" i="1" dirty="0" smtClean="0">
                <a:latin typeface="Bell MT" pitchFamily="18" charset="0"/>
              </a:rPr>
              <a:t>(Callable&lt;T&gt; </a:t>
            </a:r>
            <a:r>
              <a:rPr lang="en-US" sz="1800" i="1" dirty="0" err="1" smtClean="0">
                <a:latin typeface="Bell MT" pitchFamily="18" charset="0"/>
              </a:rPr>
              <a:t>xaction</a:t>
            </a:r>
            <a:r>
              <a:rPr lang="en-US" sz="1800" i="1" dirty="0" smtClean="0">
                <a:latin typeface="Bell MT" pitchFamily="18" charset="0"/>
              </a:rPr>
              <a:t>){</a:t>
            </a:r>
          </a:p>
          <a:p>
            <a:pPr>
              <a:buNone/>
            </a:pPr>
            <a:r>
              <a:rPr lang="en-US" sz="1800" i="1" dirty="0" smtClean="0">
                <a:latin typeface="Bell MT" pitchFamily="18" charset="0"/>
              </a:rPr>
              <a:t>	while (!</a:t>
            </a:r>
            <a:r>
              <a:rPr lang="en-US" sz="1800" b="1" i="1" dirty="0" err="1" smtClean="0">
                <a:latin typeface="Bell MT" pitchFamily="18" charset="0"/>
              </a:rPr>
              <a:t>Thread.stop</a:t>
            </a:r>
            <a:r>
              <a:rPr lang="en-US" sz="1800" i="1" dirty="0" smtClean="0">
                <a:latin typeface="Bell MT" pitchFamily="18" charset="0"/>
              </a:rPr>
              <a:t>){</a:t>
            </a:r>
          </a:p>
          <a:p>
            <a:pPr>
              <a:buNone/>
            </a:pPr>
            <a:r>
              <a:rPr lang="en-US" sz="1800" i="1" dirty="0" smtClean="0">
                <a:latin typeface="Bell MT" pitchFamily="18" charset="0"/>
              </a:rPr>
              <a:t>		</a:t>
            </a:r>
            <a:r>
              <a:rPr lang="en-US" sz="1800" b="1" i="1" dirty="0" err="1" smtClean="0">
                <a:latin typeface="Bell MT" pitchFamily="18" charset="0"/>
              </a:rPr>
              <a:t>beginTransaction</a:t>
            </a:r>
            <a:r>
              <a:rPr lang="en-US" sz="1800" i="1" dirty="0" smtClean="0">
                <a:latin typeface="Bell MT" pitchFamily="18" charset="0"/>
              </a:rPr>
              <a:t>();</a:t>
            </a:r>
          </a:p>
          <a:p>
            <a:pPr>
              <a:buNone/>
            </a:pPr>
            <a:r>
              <a:rPr lang="en-US" sz="1800" i="1" dirty="0" smtClean="0">
                <a:latin typeface="Bell MT" pitchFamily="18" charset="0"/>
              </a:rPr>
              <a:t>		try{</a:t>
            </a:r>
          </a:p>
          <a:p>
            <a:pPr>
              <a:buNone/>
            </a:pPr>
            <a:r>
              <a:rPr lang="en-US" sz="1800" i="1" dirty="0" smtClean="0">
                <a:latin typeface="Bell MT" pitchFamily="18" charset="0"/>
              </a:rPr>
              <a:t>			result=</a:t>
            </a:r>
            <a:r>
              <a:rPr lang="en-US" sz="1800" i="1" dirty="0" err="1" smtClean="0">
                <a:latin typeface="Bell MT" pitchFamily="18" charset="0"/>
              </a:rPr>
              <a:t>xaction.call</a:t>
            </a:r>
            <a:r>
              <a:rPr lang="en-US" sz="1800" i="1" dirty="0" smtClean="0">
                <a:latin typeface="Bell MT" pitchFamily="18" charset="0"/>
              </a:rPr>
              <a:t>();</a:t>
            </a:r>
          </a:p>
          <a:p>
            <a:pPr>
              <a:buNone/>
            </a:pPr>
            <a:r>
              <a:rPr lang="en-US" sz="1800" i="1" dirty="0" smtClean="0">
                <a:latin typeface="Bell MT" pitchFamily="18" charset="0"/>
              </a:rPr>
              <a:t>		}catch (</a:t>
            </a:r>
            <a:r>
              <a:rPr lang="en-US" sz="1800" i="1" dirty="0" err="1" smtClean="0">
                <a:latin typeface="Bell MT" pitchFamily="18" charset="0"/>
              </a:rPr>
              <a:t>AbortedException</a:t>
            </a:r>
            <a:r>
              <a:rPr lang="en-US" sz="1800" i="1" dirty="0" smtClean="0">
                <a:latin typeface="Bell MT" pitchFamily="18" charset="0"/>
              </a:rPr>
              <a:t> d){}</a:t>
            </a:r>
          </a:p>
          <a:p>
            <a:pPr>
              <a:buNone/>
            </a:pPr>
            <a:r>
              <a:rPr lang="en-US" sz="1800" i="1" dirty="0" smtClean="0">
                <a:latin typeface="Bell MT" pitchFamily="18" charset="0"/>
              </a:rPr>
              <a:t>		if (</a:t>
            </a:r>
            <a:r>
              <a:rPr lang="en-US" sz="1800" b="1" i="1" dirty="0" err="1" smtClean="0">
                <a:latin typeface="Bell MT" pitchFamily="18" charset="0"/>
              </a:rPr>
              <a:t>commitTransaction</a:t>
            </a:r>
            <a:r>
              <a:rPr lang="en-US" sz="1800" i="1" dirty="0" smtClean="0">
                <a:latin typeface="Bell MT" pitchFamily="18" charset="0"/>
              </a:rPr>
              <a:t>()){</a:t>
            </a:r>
          </a:p>
          <a:p>
            <a:pPr>
              <a:buNone/>
            </a:pPr>
            <a:r>
              <a:rPr lang="en-US" sz="1800" i="1" dirty="0" smtClean="0">
                <a:latin typeface="Bell MT" pitchFamily="18" charset="0"/>
              </a:rPr>
              <a:t>			return result;</a:t>
            </a:r>
          </a:p>
          <a:p>
            <a:pPr>
              <a:buNone/>
            </a:pPr>
            <a:r>
              <a:rPr lang="en-US" sz="1800" i="1" dirty="0" smtClean="0">
                <a:latin typeface="Bell MT" pitchFamily="18" charset="0"/>
              </a:rPr>
              <a:t>		}</a:t>
            </a:r>
          </a:p>
          <a:p>
            <a:pPr>
              <a:buNone/>
            </a:pPr>
            <a:r>
              <a:rPr lang="en-US" sz="1800" i="1" dirty="0" smtClean="0">
                <a:latin typeface="Bell MT" pitchFamily="18" charset="0"/>
              </a:rPr>
              <a:t>	}</a:t>
            </a:r>
          </a:p>
          <a:p>
            <a:pPr>
              <a:buNone/>
            </a:pPr>
            <a:r>
              <a:rPr lang="en-US" sz="1800" i="1" dirty="0" smtClean="0">
                <a:latin typeface="Bell MT" pitchFamily="18" charset="0"/>
              </a:rPr>
              <a:t>}</a:t>
            </a:r>
          </a:p>
          <a:p>
            <a:pPr>
              <a:buNone/>
            </a:pPr>
            <a:endParaRPr lang="en-US" sz="1800" dirty="0">
              <a:latin typeface="Bell MT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Dynamic Software Transactional Memory (DSTM)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DSTM Implementation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Transactions and Transactional Objects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Contention Management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DSTM performance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DSTM2</a:t>
            </a:r>
          </a:p>
          <a:p>
            <a:r>
              <a:rPr lang="en-US" dirty="0" smtClean="0"/>
              <a:t>DSTM2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DSTM2 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Linked-list and Skip List</a:t>
            </a:r>
          </a:p>
          <a:p>
            <a:endParaRPr lang="en-US" dirty="0" smtClean="0"/>
          </a:p>
          <a:p>
            <a:r>
              <a:rPr lang="en-US" dirty="0" smtClean="0"/>
              <a:t>Configurations</a:t>
            </a:r>
            <a:r>
              <a:rPr lang="en-US" dirty="0" smtClean="0"/>
              <a:t>: obstruction-free factory (visible reads), obstruction-free factory with invisible reads, shadow factory</a:t>
            </a:r>
          </a:p>
          <a:p>
            <a:endParaRPr lang="en-US" dirty="0" smtClean="0"/>
          </a:p>
          <a:p>
            <a:r>
              <a:rPr lang="en-US" dirty="0" smtClean="0"/>
              <a:t>0%, 50%, </a:t>
            </a:r>
            <a:r>
              <a:rPr lang="en-US" dirty="0" smtClean="0"/>
              <a:t>100%</a:t>
            </a:r>
            <a:r>
              <a:rPr lang="en-US" dirty="0" smtClean="0"/>
              <a:t>  updates out of all operations</a:t>
            </a:r>
          </a:p>
          <a:p>
            <a:endParaRPr lang="en-US" dirty="0" smtClean="0"/>
          </a:p>
          <a:p>
            <a:r>
              <a:rPr lang="en-US" dirty="0" smtClean="0"/>
              <a:t>Measure: transactions/second in a 20 second period</a:t>
            </a:r>
          </a:p>
          <a:p>
            <a:endParaRPr lang="en-US" dirty="0" smtClean="0"/>
          </a:p>
          <a:p>
            <a:r>
              <a:rPr lang="en-US" dirty="0" smtClean="0"/>
              <a:t>Goal: show how DSTM2 can be used experimentally to evaluate the relative performance of different factories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DSTM2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Linked List</a:t>
            </a:r>
          </a:p>
          <a:p>
            <a:pPr lvl="1"/>
            <a:r>
              <a:rPr lang="en-US" dirty="0" smtClean="0"/>
              <a:t>The shadow factory 3-5 times higher throughput than the obstruction-free factories</a:t>
            </a:r>
          </a:p>
          <a:p>
            <a:pPr lvl="2"/>
            <a:r>
              <a:rPr lang="en-US" dirty="0" smtClean="0"/>
              <a:t>Slightly higher when the percentage of updates decreases</a:t>
            </a:r>
          </a:p>
          <a:p>
            <a:pPr lvl="1"/>
            <a:r>
              <a:rPr lang="en-US" dirty="0" smtClean="0"/>
              <a:t>Obstruction-free factories roughly the same results</a:t>
            </a:r>
          </a:p>
          <a:p>
            <a:r>
              <a:rPr lang="en-US" dirty="0" smtClean="0"/>
              <a:t>Skip List</a:t>
            </a:r>
          </a:p>
          <a:p>
            <a:pPr lvl="1"/>
            <a:r>
              <a:rPr lang="en-US" dirty="0" smtClean="0"/>
              <a:t>Shadow factory better for high percentage of updates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STM – API for low-level synchronized access to shared data without using locks</a:t>
            </a:r>
          </a:p>
          <a:p>
            <a:r>
              <a:rPr lang="en-US" dirty="0" smtClean="0"/>
              <a:t>DSTM – dynamic STM</a:t>
            </a:r>
          </a:p>
          <a:p>
            <a:pPr lvl="1"/>
            <a:r>
              <a:rPr lang="en-US" dirty="0" smtClean="0"/>
              <a:t>Dynamic creation of transactions and transactional objects</a:t>
            </a:r>
          </a:p>
          <a:p>
            <a:pPr lvl="1"/>
            <a:r>
              <a:rPr lang="en-US" dirty="0" smtClean="0"/>
              <a:t>Detect and reduce synchronization conflicts</a:t>
            </a:r>
          </a:p>
          <a:p>
            <a:pPr lvl="1"/>
            <a:r>
              <a:rPr lang="en-US" dirty="0" smtClean="0"/>
              <a:t>Contention Manager (obstruction-freedom)</a:t>
            </a:r>
          </a:p>
          <a:p>
            <a:r>
              <a:rPr lang="en-US" dirty="0" smtClean="0"/>
              <a:t>DSTM2</a:t>
            </a:r>
          </a:p>
          <a:p>
            <a:pPr lvl="1"/>
            <a:r>
              <a:rPr lang="en-US" dirty="0" smtClean="0"/>
              <a:t>Flexible API for application programmers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Coarse-grained </a:t>
            </a:r>
            <a:r>
              <a:rPr lang="en-US" dirty="0" smtClean="0"/>
              <a:t>or </a:t>
            </a:r>
            <a:r>
              <a:rPr lang="en-US" dirty="0" smtClean="0"/>
              <a:t>fine-grained locking</a:t>
            </a:r>
          </a:p>
          <a:p>
            <a:r>
              <a:rPr lang="en-US" dirty="0" smtClean="0"/>
              <a:t>Locking </a:t>
            </a:r>
            <a:r>
              <a:rPr lang="en-US" dirty="0" smtClean="0"/>
              <a:t>conventions</a:t>
            </a:r>
            <a:endParaRPr lang="en-US" dirty="0" smtClean="0"/>
          </a:p>
          <a:p>
            <a:r>
              <a:rPr lang="en-US" dirty="0" smtClean="0"/>
              <a:t>Vulnerability to </a:t>
            </a:r>
            <a:r>
              <a:rPr lang="en-US" dirty="0" smtClean="0"/>
              <a:t>thread failures </a:t>
            </a:r>
            <a:r>
              <a:rPr lang="en-US" dirty="0" smtClean="0"/>
              <a:t>and delays</a:t>
            </a:r>
          </a:p>
          <a:p>
            <a:r>
              <a:rPr lang="en-US" dirty="0" smtClean="0"/>
              <a:t>Poor support for code composition and reuse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=&gt; too difficult to develop, debug, understand and maintain programs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17"/>
          <p:cNvSpPr txBox="1">
            <a:spLocks/>
          </p:cNvSpPr>
          <p:nvPr/>
        </p:nvSpPr>
        <p:spPr>
          <a:xfrm>
            <a:off x="4953000" y="2438400"/>
            <a:ext cx="4038600" cy="368776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lock()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lang="en-US" sz="3200" noProof="0" dirty="0" err="1" smtClean="0"/>
              <a:t>i</a:t>
            </a:r>
            <a:r>
              <a:rPr lang="en-US" sz="3200" dirty="0" smtClean="0"/>
              <a:t> := N-1;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	     …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noProof="0" dirty="0" smtClean="0"/>
              <a:t>	     if ( </a:t>
            </a:r>
            <a:r>
              <a:rPr lang="en-US" sz="3200" noProof="0" dirty="0" err="1" smtClean="0"/>
              <a:t>i</a:t>
            </a:r>
            <a:r>
              <a:rPr lang="en-US" sz="3200" noProof="0" dirty="0" smtClean="0"/>
              <a:t>&lt;N 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		x[</a:t>
            </a:r>
            <a:r>
              <a:rPr lang="en-US" sz="3200" dirty="0" err="1" smtClean="0"/>
              <a:t>i</a:t>
            </a:r>
            <a:r>
              <a:rPr lang="en-US" sz="3200" dirty="0" smtClean="0"/>
              <a:t>]:=</a:t>
            </a:r>
            <a:r>
              <a:rPr lang="en-US" sz="3200" dirty="0" err="1" smtClean="0"/>
              <a:t>i</a:t>
            </a:r>
            <a:r>
              <a:rPr lang="en-US" sz="3200" dirty="0" smtClean="0"/>
              <a:t>;</a:t>
            </a:r>
            <a:endParaRPr lang="en-US" sz="320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3200" dirty="0" smtClean="0"/>
              <a:t>     </a:t>
            </a:r>
            <a:r>
              <a:rPr lang="en-US" sz="3200" i="1" dirty="0" smtClean="0"/>
              <a:t>unlock()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				</a:t>
            </a:r>
            <a:r>
              <a:rPr lang="en-US" sz="3200" i="1" dirty="0" smtClean="0"/>
              <a:t>lock()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lang="en-US" sz="3200" dirty="0" smtClean="0"/>
              <a:t>	</a:t>
            </a:r>
            <a:r>
              <a:rPr lang="en-US" sz="3200" dirty="0" err="1" smtClean="0"/>
              <a:t>i</a:t>
            </a:r>
            <a:r>
              <a:rPr lang="en-US" sz="3200" dirty="0" smtClean="0"/>
              <a:t> := </a:t>
            </a:r>
            <a:r>
              <a:rPr lang="en-US" sz="3200" dirty="0" err="1" smtClean="0"/>
              <a:t>i</a:t>
            </a:r>
            <a:r>
              <a:rPr lang="en-US" sz="3200" dirty="0" smtClean="0"/>
              <a:t> + 1;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				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unlock()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0" y="2133600"/>
            <a:ext cx="1295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391400" y="2133600"/>
            <a:ext cx="1295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38800" y="15634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T1</a:t>
            </a:r>
            <a:endParaRPr lang="en-US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696200" y="1580744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T2</a:t>
            </a:r>
            <a:endParaRPr lang="en-US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562600" y="5562600"/>
            <a:ext cx="312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400" b="1" dirty="0" smtClean="0"/>
              <a:t>Coarse-grained locking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Transactional Memory (STM)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Low-level API for synchronizing access to shared data without using locks</a:t>
            </a:r>
          </a:p>
          <a:p>
            <a:pPr lvl="1"/>
            <a:r>
              <a:rPr lang="en-US" dirty="0" smtClean="0"/>
              <a:t>Alleviates the difficulty of programming</a:t>
            </a:r>
          </a:p>
          <a:p>
            <a:pPr lvl="1"/>
            <a:r>
              <a:rPr lang="en-US" dirty="0" smtClean="0"/>
              <a:t>Maintains performance</a:t>
            </a:r>
          </a:p>
          <a:p>
            <a:endParaRPr lang="en-US" dirty="0" smtClean="0"/>
          </a:p>
          <a:p>
            <a:r>
              <a:rPr lang="en-US" dirty="0" smtClean="0"/>
              <a:t>Transactional Model</a:t>
            </a:r>
          </a:p>
          <a:p>
            <a:pPr lvl="1"/>
            <a:r>
              <a:rPr lang="en-US" dirty="0" smtClean="0"/>
              <a:t>Transaction = atomic sequence of steps executed by a single thread (</a:t>
            </a:r>
            <a:r>
              <a:rPr lang="en-US" dirty="0" smtClean="0"/>
              <a:t>process); protects </a:t>
            </a:r>
            <a:r>
              <a:rPr lang="en-US" dirty="0" smtClean="0"/>
              <a:t>access to shared (transactional) objects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Only for static data structures</a:t>
            </a:r>
          </a:p>
          <a:p>
            <a:pPr lvl="1"/>
            <a:r>
              <a:rPr lang="en-US" dirty="0" smtClean="0"/>
              <a:t>Transactional objects and transactions defined </a:t>
            </a:r>
            <a:r>
              <a:rPr lang="en-US" dirty="0" err="1" smtClean="0"/>
              <a:t>apriori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STM to D(</a:t>
            </a:r>
            <a:r>
              <a:rPr lang="en-US" dirty="0" err="1" smtClean="0"/>
              <a:t>ynamic</a:t>
            </a:r>
            <a:r>
              <a:rPr lang="en-US" dirty="0" smtClean="0"/>
              <a:t>)STM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Transactions and transactional objects can be created dynamically</a:t>
            </a:r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en-US" sz="2400" dirty="0" smtClean="0">
                <a:latin typeface="Bell MT" pitchFamily="18" charset="0"/>
              </a:rPr>
              <a:t>if (object1.value == 1)</a:t>
            </a:r>
          </a:p>
          <a:p>
            <a:pPr lvl="1">
              <a:buNone/>
            </a:pPr>
            <a:r>
              <a:rPr lang="en-US" sz="2400" dirty="0" smtClean="0">
                <a:latin typeface="Bell MT" pitchFamily="18" charset="0"/>
              </a:rPr>
              <a:t>			     object2.value = 2;</a:t>
            </a:r>
          </a:p>
          <a:p>
            <a:pPr lvl="1">
              <a:buNone/>
            </a:pPr>
            <a:r>
              <a:rPr lang="en-US" sz="2400" dirty="0" smtClean="0">
                <a:latin typeface="Bell MT" pitchFamily="18" charset="0"/>
              </a:rPr>
              <a:t>			else</a:t>
            </a:r>
          </a:p>
          <a:p>
            <a:pPr lvl="1">
              <a:buNone/>
            </a:pPr>
            <a:r>
              <a:rPr lang="en-US" sz="2400" dirty="0" smtClean="0">
                <a:latin typeface="Bell MT" pitchFamily="18" charset="0"/>
              </a:rPr>
              <a:t>			     object3.value = 2;</a:t>
            </a:r>
            <a:endParaRPr lang="en-US" sz="2400" dirty="0" smtClean="0">
              <a:latin typeface="Bell MT" pitchFamily="18" charset="0"/>
            </a:endParaRPr>
          </a:p>
          <a:p>
            <a:r>
              <a:rPr lang="en-US" dirty="0" smtClean="0"/>
              <a:t>Well suited for dynamic-sized data structures, like linked lists and trees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Introduction</a:t>
            </a:r>
          </a:p>
          <a:p>
            <a:r>
              <a:rPr lang="en-US" dirty="0" smtClean="0"/>
              <a:t>Dynamic Software Transactional Memory (DSTM)</a:t>
            </a:r>
          </a:p>
          <a:p>
            <a:r>
              <a:rPr lang="en-US" dirty="0" smtClean="0"/>
              <a:t>DSTM Implementation</a:t>
            </a:r>
          </a:p>
          <a:p>
            <a:pPr lvl="1"/>
            <a:r>
              <a:rPr lang="en-US" dirty="0" smtClean="0"/>
              <a:t>Transactions and Transactional Objects</a:t>
            </a:r>
          </a:p>
          <a:p>
            <a:pPr lvl="1"/>
            <a:r>
              <a:rPr lang="en-US" dirty="0" smtClean="0"/>
              <a:t>Contention Management</a:t>
            </a:r>
          </a:p>
          <a:p>
            <a:r>
              <a:rPr lang="en-US" dirty="0" smtClean="0"/>
              <a:t>DSTM performance</a:t>
            </a:r>
          </a:p>
          <a:p>
            <a:r>
              <a:rPr lang="en-US" dirty="0" smtClean="0"/>
              <a:t>DSTM2</a:t>
            </a:r>
          </a:p>
          <a:p>
            <a:r>
              <a:rPr lang="en-US" dirty="0" smtClean="0"/>
              <a:t>DSTM2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Transactional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Container for a shared object</a:t>
            </a:r>
          </a:p>
          <a:p>
            <a:endParaRPr lang="en-US" dirty="0" smtClean="0"/>
          </a:p>
          <a:p>
            <a:r>
              <a:rPr lang="en-US" dirty="0" smtClean="0"/>
              <a:t>Creation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latin typeface="Bell MT" pitchFamily="18" charset="0"/>
              </a:rPr>
              <a:t>	List </a:t>
            </a:r>
            <a:r>
              <a:rPr lang="en-US" dirty="0" err="1" smtClean="0">
                <a:latin typeface="Bell MT" pitchFamily="18" charset="0"/>
              </a:rPr>
              <a:t>newNode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smtClean="0">
                <a:latin typeface="Bell MT" pitchFamily="18" charset="0"/>
              </a:rPr>
              <a:t>= new List(v);</a:t>
            </a:r>
          </a:p>
          <a:p>
            <a:pPr>
              <a:buNone/>
            </a:pPr>
            <a:r>
              <a:rPr lang="en-US" dirty="0" smtClean="0">
                <a:latin typeface="Bell MT" pitchFamily="18" charset="0"/>
              </a:rPr>
              <a:t>	</a:t>
            </a:r>
            <a:r>
              <a:rPr lang="en-US" dirty="0" err="1" smtClean="0">
                <a:latin typeface="Bell MT" pitchFamily="18" charset="0"/>
              </a:rPr>
              <a:t>TMObject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newTMNode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smtClean="0">
                <a:latin typeface="Bell MT" pitchFamily="18" charset="0"/>
              </a:rPr>
              <a:t>= new </a:t>
            </a:r>
            <a:r>
              <a:rPr lang="en-US" dirty="0" err="1" smtClean="0">
                <a:latin typeface="Bell MT" pitchFamily="18" charset="0"/>
              </a:rPr>
              <a:t>TMObject</a:t>
            </a:r>
            <a:r>
              <a:rPr lang="en-US" dirty="0" smtClean="0">
                <a:latin typeface="Bell MT" pitchFamily="18" charset="0"/>
              </a:rPr>
              <a:t>(</a:t>
            </a:r>
            <a:r>
              <a:rPr lang="en-US" dirty="0" err="1" smtClean="0">
                <a:latin typeface="Bell MT" pitchFamily="18" charset="0"/>
              </a:rPr>
              <a:t>newNode</a:t>
            </a:r>
            <a:r>
              <a:rPr lang="en-US" dirty="0" smtClean="0">
                <a:latin typeface="Bell MT" pitchFamily="18" charset="0"/>
              </a:rPr>
              <a:t>);</a:t>
            </a:r>
            <a:endParaRPr lang="en-US" dirty="0" smtClean="0">
              <a:latin typeface="Bell MT" pitchFamily="18" charset="0"/>
            </a:endParaRP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Access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sz="3200" dirty="0" smtClean="0">
                <a:latin typeface="Bell MT" pitchFamily="18" charset="0"/>
              </a:rPr>
              <a:t>List </a:t>
            </a:r>
            <a:r>
              <a:rPr lang="en-US" sz="3200" dirty="0" smtClean="0">
                <a:latin typeface="Bell MT" pitchFamily="18" charset="0"/>
              </a:rPr>
              <a:t>current </a:t>
            </a:r>
            <a:r>
              <a:rPr lang="en-US" sz="3200" dirty="0" smtClean="0">
                <a:latin typeface="Bell MT" pitchFamily="18" charset="0"/>
              </a:rPr>
              <a:t>= (</a:t>
            </a:r>
            <a:r>
              <a:rPr lang="en-US" sz="3200" dirty="0" smtClean="0">
                <a:latin typeface="Bell MT" pitchFamily="18" charset="0"/>
              </a:rPr>
              <a:t>List)</a:t>
            </a:r>
            <a:r>
              <a:rPr lang="en-US" sz="3200" dirty="0" err="1" smtClean="0">
                <a:latin typeface="Bell MT" pitchFamily="18" charset="0"/>
              </a:rPr>
              <a:t>newTMNode.open</a:t>
            </a:r>
            <a:r>
              <a:rPr lang="en-US" sz="3200" dirty="0" smtClean="0">
                <a:latin typeface="Bell MT" pitchFamily="18" charset="0"/>
              </a:rPr>
              <a:t>(WRITE</a:t>
            </a:r>
            <a:r>
              <a:rPr lang="en-US" sz="3200" dirty="0" smtClean="0">
                <a:latin typeface="Bell MT" pitchFamily="18" charset="0"/>
              </a:rPr>
              <a:t>); </a:t>
            </a:r>
          </a:p>
          <a:p>
            <a:pPr lvl="1">
              <a:buNone/>
            </a:pPr>
            <a:r>
              <a:rPr lang="en-US" sz="3200" dirty="0" err="1" smtClean="0">
                <a:latin typeface="Bell MT" pitchFamily="18" charset="0"/>
              </a:rPr>
              <a:t>current.value</a:t>
            </a:r>
            <a:r>
              <a:rPr lang="en-US" sz="3200" dirty="0" smtClean="0">
                <a:latin typeface="Bell MT" pitchFamily="18" charset="0"/>
              </a:rPr>
              <a:t> </a:t>
            </a:r>
            <a:r>
              <a:rPr lang="en-US" sz="3200" dirty="0" smtClean="0">
                <a:latin typeface="Bell MT" pitchFamily="18" charset="0"/>
              </a:rPr>
              <a:t>= 1;</a:t>
            </a:r>
          </a:p>
          <a:p>
            <a:pPr lvl="1">
              <a:buNone/>
            </a:pPr>
            <a:endParaRPr lang="en-US" dirty="0" smtClean="0">
              <a:latin typeface="Bell MT" pitchFamily="18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sz="2600" dirty="0" smtClean="0">
              <a:latin typeface="Bell MT" pitchFamily="18" charset="0"/>
            </a:endParaRPr>
          </a:p>
          <a:p>
            <a:pPr lvl="1">
              <a:buNone/>
            </a:pPr>
            <a:endParaRPr lang="en-US" sz="2600" dirty="0" smtClean="0">
              <a:latin typeface="Bell MT" pitchFamily="18" charset="0"/>
            </a:endParaRPr>
          </a:p>
          <a:p>
            <a:pPr lvl="1">
              <a:buNone/>
            </a:pPr>
            <a:endParaRPr lang="en-US" sz="2600" dirty="0" smtClean="0">
              <a:latin typeface="Bell MT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3315-EF61-4A22-8D00-1EFEF532076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1|14.9|14.9|17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6.5|12.9|13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6|7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1619</Words>
  <Application>Microsoft Office PowerPoint</Application>
  <PresentationFormat>On-screen Show (4:3)</PresentationFormat>
  <Paragraphs>652</Paragraphs>
  <Slides>48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Software Transactional Memory for Dynamic-sized Data Structures</vt:lpstr>
      <vt:lpstr>Outline</vt:lpstr>
      <vt:lpstr>Parallel Computing</vt:lpstr>
      <vt:lpstr>Concurrent Access to Shared Data</vt:lpstr>
      <vt:lpstr>Locking</vt:lpstr>
      <vt:lpstr>Software Transactional Memory (STM)</vt:lpstr>
      <vt:lpstr>From STM to D(ynamic)STM</vt:lpstr>
      <vt:lpstr>Outline</vt:lpstr>
      <vt:lpstr>Transactional Object</vt:lpstr>
      <vt:lpstr>Transaction</vt:lpstr>
      <vt:lpstr>Linked List Example</vt:lpstr>
      <vt:lpstr>Synchronization Conflict</vt:lpstr>
      <vt:lpstr>Check Synchronization Conflicts</vt:lpstr>
      <vt:lpstr>Conflict Reduction = Early Release</vt:lpstr>
      <vt:lpstr>Progress Guarantee</vt:lpstr>
      <vt:lpstr>Obstruction-Freedom</vt:lpstr>
      <vt:lpstr>Livelock</vt:lpstr>
      <vt:lpstr>Outline</vt:lpstr>
      <vt:lpstr>Transactional Object Implementation</vt:lpstr>
      <vt:lpstr>Transactional Object Access</vt:lpstr>
      <vt:lpstr>Atomically Access the Transactional Object’s Fields</vt:lpstr>
      <vt:lpstr>Open Transactional Object in WRITE Mode (Previous Transaction Committed)</vt:lpstr>
      <vt:lpstr>Open Transactional Object in WRITE Mode (Previous Transaction Aborted)</vt:lpstr>
      <vt:lpstr>Open Transactional Object in WRITE Mode (Previous Transaction Active)</vt:lpstr>
      <vt:lpstr>Open Transactional Object in READ Mode</vt:lpstr>
      <vt:lpstr>Transaction Validation</vt:lpstr>
      <vt:lpstr>Transaction Commit</vt:lpstr>
      <vt:lpstr>Contention Management</vt:lpstr>
      <vt:lpstr>Contention Manager Policies Examples</vt:lpstr>
      <vt:lpstr>Costs</vt:lpstr>
      <vt:lpstr>Outline</vt:lpstr>
      <vt:lpstr>Experimental Setup</vt:lpstr>
      <vt:lpstr>Experimental Results</vt:lpstr>
      <vt:lpstr>Outline</vt:lpstr>
      <vt:lpstr>Lessons Learned from DSTM</vt:lpstr>
      <vt:lpstr>DSTM2</vt:lpstr>
      <vt:lpstr>Atomic Classes Comparison</vt:lpstr>
      <vt:lpstr>Atomic Interface</vt:lpstr>
      <vt:lpstr>Transactional Factory</vt:lpstr>
      <vt:lpstr>Atomic Interface and Transactional Factory</vt:lpstr>
      <vt:lpstr>Obstruction-Free Factory</vt:lpstr>
      <vt:lpstr>Obstruction-Free Factory Variants</vt:lpstr>
      <vt:lpstr>Shadow Factory</vt:lpstr>
      <vt:lpstr>Transactions</vt:lpstr>
      <vt:lpstr>Outline</vt:lpstr>
      <vt:lpstr>DSTM2 Experimental Setup</vt:lpstr>
      <vt:lpstr>DSTM2 Performance</vt:lpstr>
      <vt:lpstr>Conclusions</vt:lpstr>
    </vt:vector>
  </TitlesOfParts>
  <Company>D-INFK ETHZ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STM</dc:title>
  <dc:creator>Local Admin</dc:creator>
  <cp:lastModifiedBy>Local Admin</cp:lastModifiedBy>
  <cp:revision>2148</cp:revision>
  <dcterms:created xsi:type="dcterms:W3CDTF">2010-04-20T08:47:25Z</dcterms:created>
  <dcterms:modified xsi:type="dcterms:W3CDTF">2010-05-12T12:20:25Z</dcterms:modified>
</cp:coreProperties>
</file>